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48" r:id="rId4"/>
  </p:sldMasterIdLst>
  <p:notesMasterIdLst>
    <p:notesMasterId r:id="rId13"/>
  </p:notesMasterIdLst>
  <p:handoutMasterIdLst>
    <p:handoutMasterId r:id="rId14"/>
  </p:handoutMasterIdLst>
  <p:sldIdLst>
    <p:sldId id="376" r:id="rId5"/>
    <p:sldId id="378" r:id="rId6"/>
    <p:sldId id="383" r:id="rId7"/>
    <p:sldId id="379" r:id="rId8"/>
    <p:sldId id="382" r:id="rId9"/>
    <p:sldId id="380" r:id="rId10"/>
    <p:sldId id="381" r:id="rId11"/>
    <p:sldId id="278" r:id="rId12"/>
  </p:sldIdLst>
  <p:sldSz cx="9144000" cy="6858000" type="screen4x3"/>
  <p:notesSz cx="6797675" cy="99266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596"/>
    <a:srgbClr val="00A84C"/>
    <a:srgbClr val="F2B800"/>
    <a:srgbClr val="001C76"/>
    <a:srgbClr val="2581C4"/>
    <a:srgbClr val="56BAB0"/>
    <a:srgbClr val="EAEAEA"/>
    <a:srgbClr val="5A5B5E"/>
    <a:srgbClr val="B1B3B4"/>
    <a:srgbClr val="6CE6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55" autoAdjust="0"/>
    <p:restoredTop sz="94743" autoAdjust="0"/>
  </p:normalViewPr>
  <p:slideViewPr>
    <p:cSldViewPr snapToGrid="0" showGuides="1">
      <p:cViewPr>
        <p:scale>
          <a:sx n="100" d="100"/>
          <a:sy n="100" d="100"/>
        </p:scale>
        <p:origin x="-437" y="274"/>
      </p:cViewPr>
      <p:guideLst>
        <p:guide orient="horz" pos="4218"/>
        <p:guide orient="horz" pos="964"/>
        <p:guide orient="horz" pos="1012"/>
        <p:guide orient="horz" pos="630"/>
        <p:guide orient="horz" pos="1517"/>
        <p:guide pos="2880"/>
        <p:guide pos="144"/>
        <p:guide pos="5616"/>
        <p:guide pos="5444"/>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3" d="100"/>
          <a:sy n="83" d="100"/>
        </p:scale>
        <p:origin x="-1992" y="-72"/>
      </p:cViewPr>
      <p:guideLst>
        <p:guide orient="horz" pos="3127"/>
        <p:guide pos="214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21965" y="0"/>
            <a:ext cx="2723694" cy="496332"/>
          </a:xfrm>
          <a:prstGeom prst="rect">
            <a:avLst/>
          </a:prstGeom>
        </p:spPr>
        <p:txBody>
          <a:bodyPr vert="horz" lIns="91275" tIns="45638" rIns="91275" bIns="45638" rtlCol="0" anchor="ctr" anchorCtr="0"/>
          <a:lstStyle>
            <a:lvl1pPr algn="l">
              <a:defRPr sz="1200"/>
            </a:lvl1pPr>
          </a:lstStyle>
          <a:p>
            <a:r>
              <a:rPr lang="en-US" dirty="0" smtClean="0"/>
              <a:t>Datalogic </a:t>
            </a:r>
            <a:r>
              <a:rPr lang="en-US" dirty="0" err="1" smtClean="0"/>
              <a:t>SpA</a:t>
            </a:r>
            <a:endParaRPr lang="en-US" dirty="0"/>
          </a:p>
        </p:txBody>
      </p:sp>
      <p:sp>
        <p:nvSpPr>
          <p:cNvPr id="3" name="Date Placeholder 2"/>
          <p:cNvSpPr>
            <a:spLocks noGrp="1"/>
          </p:cNvSpPr>
          <p:nvPr>
            <p:ph type="dt" sz="quarter" idx="1"/>
          </p:nvPr>
        </p:nvSpPr>
        <p:spPr>
          <a:xfrm>
            <a:off x="3850443" y="0"/>
            <a:ext cx="2725267" cy="496332"/>
          </a:xfrm>
          <a:prstGeom prst="rect">
            <a:avLst/>
          </a:prstGeom>
        </p:spPr>
        <p:txBody>
          <a:bodyPr vert="horz" lIns="91275" tIns="45638" rIns="91275" bIns="45638" rtlCol="0" anchor="ctr" anchorCtr="0"/>
          <a:lstStyle>
            <a:lvl1pPr algn="r">
              <a:defRPr sz="1200"/>
            </a:lvl1pPr>
          </a:lstStyle>
          <a:p>
            <a:fld id="{243C4086-E6B8-4FAC-8B49-86792EFC9406}" type="datetimeFigureOut">
              <a:rPr lang="en-US" smtClean="0"/>
              <a:t>3/13/2018</a:t>
            </a:fld>
            <a:endParaRPr lang="en-US"/>
          </a:p>
        </p:txBody>
      </p:sp>
      <p:sp>
        <p:nvSpPr>
          <p:cNvPr id="4" name="Footer Placeholder 3"/>
          <p:cNvSpPr>
            <a:spLocks noGrp="1"/>
          </p:cNvSpPr>
          <p:nvPr>
            <p:ph type="ftr" sz="quarter" idx="2"/>
          </p:nvPr>
        </p:nvSpPr>
        <p:spPr>
          <a:xfrm>
            <a:off x="240463" y="9428584"/>
            <a:ext cx="4957216" cy="496332"/>
          </a:xfrm>
          <a:prstGeom prst="rect">
            <a:avLst/>
          </a:prstGeom>
        </p:spPr>
        <p:txBody>
          <a:bodyPr vert="horz" lIns="91275" tIns="45638" rIns="91275" bIns="45638" rtlCol="0" anchor="ctr" anchorCtr="0"/>
          <a:lstStyle>
            <a:lvl1pPr algn="l">
              <a:defRPr sz="1200"/>
            </a:lvl1pPr>
          </a:lstStyle>
          <a:p>
            <a:r>
              <a:rPr lang="en-US" dirty="0" smtClean="0"/>
              <a:t>© 2014 Datalogic </a:t>
            </a:r>
            <a:r>
              <a:rPr lang="en-US" dirty="0" err="1" smtClean="0"/>
              <a:t>SpA</a:t>
            </a:r>
            <a:r>
              <a:rPr lang="en-US" dirty="0" smtClean="0"/>
              <a:t> • Confidential Proprietary Information</a:t>
            </a:r>
            <a:endParaRPr lang="en-US" dirty="0"/>
          </a:p>
        </p:txBody>
      </p:sp>
      <p:sp>
        <p:nvSpPr>
          <p:cNvPr id="5" name="Slide Number Placeholder 4"/>
          <p:cNvSpPr>
            <a:spLocks noGrp="1"/>
          </p:cNvSpPr>
          <p:nvPr>
            <p:ph type="sldNum" sz="quarter" idx="3"/>
          </p:nvPr>
        </p:nvSpPr>
        <p:spPr>
          <a:xfrm>
            <a:off x="5669354" y="9428584"/>
            <a:ext cx="906357" cy="496332"/>
          </a:xfrm>
          <a:prstGeom prst="rect">
            <a:avLst/>
          </a:prstGeom>
        </p:spPr>
        <p:txBody>
          <a:bodyPr vert="horz" lIns="91275" tIns="45638" rIns="91275" bIns="45638" rtlCol="0" anchor="ctr" anchorCtr="0"/>
          <a:lstStyle>
            <a:lvl1pPr algn="r">
              <a:defRPr sz="1200"/>
            </a:lvl1pPr>
          </a:lstStyle>
          <a:p>
            <a:fld id="{6B5BD616-3E75-48FD-9DBD-810B11F47F92}" type="slidenum">
              <a:rPr lang="en-US" smtClean="0"/>
              <a:t>‹#›</a:t>
            </a:fld>
            <a:endParaRPr lang="en-US"/>
          </a:p>
        </p:txBody>
      </p:sp>
    </p:spTree>
    <p:extLst>
      <p:ext uri="{BB962C8B-B14F-4D97-AF65-F5344CB8AC3E}">
        <p14:creationId xmlns:p14="http://schemas.microsoft.com/office/powerpoint/2010/main" val="831474910"/>
      </p:ext>
    </p:extLst>
  </p:cSld>
  <p:clrMap bg1="lt1" tx1="dk1" bg2="lt2" tx2="dk2" accent1="accent1" accent2="accent2" accent3="accent3" accent4="accent4" accent5="accent5" accent6="accent6" hlink="hlink" folHlink="folHlink"/>
  <p:hf dt="0"/>
</p:handoutMaster>
</file>

<file path=ppt/media/image1.jpg>
</file>

<file path=ppt/media/image2.jpg>
</file>

<file path=ppt/media/image3.jp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31213" y="0"/>
            <a:ext cx="2714446" cy="496332"/>
          </a:xfrm>
          <a:prstGeom prst="rect">
            <a:avLst/>
          </a:prstGeom>
        </p:spPr>
        <p:txBody>
          <a:bodyPr vert="horz" lIns="91275" tIns="45638" rIns="91275" bIns="45638" rtlCol="0" anchor="ctr" anchorCtr="0"/>
          <a:lstStyle>
            <a:lvl1pPr algn="l">
              <a:defRPr sz="1200"/>
            </a:lvl1pPr>
          </a:lstStyle>
          <a:p>
            <a:r>
              <a:rPr lang="en-US" smtClean="0"/>
              <a:t>Datalogic ADC</a:t>
            </a:r>
            <a:endParaRPr lang="en-US"/>
          </a:p>
        </p:txBody>
      </p:sp>
      <p:sp>
        <p:nvSpPr>
          <p:cNvPr id="3" name="Date Placeholder 2"/>
          <p:cNvSpPr>
            <a:spLocks noGrp="1"/>
          </p:cNvSpPr>
          <p:nvPr>
            <p:ph type="dt" idx="1"/>
          </p:nvPr>
        </p:nvSpPr>
        <p:spPr>
          <a:xfrm>
            <a:off x="3850443" y="0"/>
            <a:ext cx="2725267" cy="496332"/>
          </a:xfrm>
          <a:prstGeom prst="rect">
            <a:avLst/>
          </a:prstGeom>
        </p:spPr>
        <p:txBody>
          <a:bodyPr vert="horz" lIns="91275" tIns="45638" rIns="91275" bIns="45638" rtlCol="0" anchor="ctr" anchorCtr="0"/>
          <a:lstStyle>
            <a:lvl1pPr algn="r">
              <a:defRPr sz="1200"/>
            </a:lvl1pPr>
          </a:lstStyle>
          <a:p>
            <a:fld id="{33B1F6E5-7779-485E-85CA-11118D14BC74}" type="datetimeFigureOut">
              <a:rPr lang="en-US" smtClean="0"/>
              <a:t>3/13/2018</a:t>
            </a:fld>
            <a:endParaRPr lang="en-US"/>
          </a:p>
        </p:txBody>
      </p:sp>
      <p:sp>
        <p:nvSpPr>
          <p:cNvPr id="4" name="Slide Image Placeholder 3"/>
          <p:cNvSpPr>
            <a:spLocks noGrp="1" noRot="1" noChangeAspect="1"/>
          </p:cNvSpPr>
          <p:nvPr>
            <p:ph type="sldImg" idx="2"/>
          </p:nvPr>
        </p:nvSpPr>
        <p:spPr>
          <a:xfrm>
            <a:off x="917575" y="744538"/>
            <a:ext cx="4962525" cy="3722687"/>
          </a:xfrm>
          <a:prstGeom prst="rect">
            <a:avLst/>
          </a:prstGeom>
          <a:noFill/>
          <a:ln w="12700">
            <a:solidFill>
              <a:prstClr val="black"/>
            </a:solidFill>
          </a:ln>
        </p:spPr>
        <p:txBody>
          <a:bodyPr vert="horz" lIns="91275" tIns="45638" rIns="91275" bIns="45638" rtlCol="0" anchor="ctr"/>
          <a:lstStyle/>
          <a:p>
            <a:endParaRPr lang="en-US"/>
          </a:p>
        </p:txBody>
      </p:sp>
      <p:sp>
        <p:nvSpPr>
          <p:cNvPr id="5" name="Notes Placeholder 4"/>
          <p:cNvSpPr>
            <a:spLocks noGrp="1"/>
          </p:cNvSpPr>
          <p:nvPr>
            <p:ph type="body" sz="quarter" idx="3"/>
          </p:nvPr>
        </p:nvSpPr>
        <p:spPr>
          <a:xfrm>
            <a:off x="679768" y="4715154"/>
            <a:ext cx="5438140" cy="4466987"/>
          </a:xfrm>
          <a:prstGeom prst="rect">
            <a:avLst/>
          </a:prstGeom>
        </p:spPr>
        <p:txBody>
          <a:bodyPr vert="horz" lIns="91275" tIns="45638" rIns="91275" bIns="45638"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1" y="9428584"/>
            <a:ext cx="5197678" cy="496332"/>
          </a:xfrm>
          <a:prstGeom prst="rect">
            <a:avLst/>
          </a:prstGeom>
        </p:spPr>
        <p:txBody>
          <a:bodyPr vert="horz" lIns="91275" tIns="45638" rIns="91275" bIns="45638" rtlCol="0" anchor="ctr" anchorCtr="0"/>
          <a:lstStyle>
            <a:lvl1pPr algn="l">
              <a:defRPr sz="1200"/>
            </a:lvl1pPr>
          </a:lstStyle>
          <a:p>
            <a:r>
              <a:rPr lang="en-US" smtClean="0"/>
              <a:t>© 2012 Datalogic ADC, Inc. • Confidential Proprietary Information</a:t>
            </a:r>
            <a:endParaRPr lang="en-US"/>
          </a:p>
        </p:txBody>
      </p:sp>
      <p:sp>
        <p:nvSpPr>
          <p:cNvPr id="7" name="Slide Number Placeholder 6"/>
          <p:cNvSpPr>
            <a:spLocks noGrp="1"/>
          </p:cNvSpPr>
          <p:nvPr>
            <p:ph type="sldNum" sz="quarter" idx="5"/>
          </p:nvPr>
        </p:nvSpPr>
        <p:spPr>
          <a:xfrm>
            <a:off x="5669353" y="9428584"/>
            <a:ext cx="906357" cy="496332"/>
          </a:xfrm>
          <a:prstGeom prst="rect">
            <a:avLst/>
          </a:prstGeom>
        </p:spPr>
        <p:txBody>
          <a:bodyPr vert="horz" lIns="91275" tIns="45638" rIns="91275" bIns="45638" rtlCol="0" anchor="ctr" anchorCtr="0"/>
          <a:lstStyle>
            <a:lvl1pPr algn="r">
              <a:defRPr sz="1200"/>
            </a:lvl1pPr>
          </a:lstStyle>
          <a:p>
            <a:fld id="{D2E23686-9DA1-4420-BB3B-7F364B2BB630}" type="slidenum">
              <a:rPr lang="en-US" smtClean="0"/>
              <a:t>‹#›</a:t>
            </a:fld>
            <a:endParaRPr lang="en-US"/>
          </a:p>
        </p:txBody>
      </p:sp>
    </p:spTree>
    <p:extLst>
      <p:ext uri="{BB962C8B-B14F-4D97-AF65-F5344CB8AC3E}">
        <p14:creationId xmlns:p14="http://schemas.microsoft.com/office/powerpoint/2010/main" val="4272121899"/>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mailto:corporate@datalogic.com"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titolo">
    <p:bg>
      <p:bgPr>
        <a:blipFill dpi="0" rotWithShape="1">
          <a:blip r:embed="rId2">
            <a:lum/>
          </a:blip>
          <a:srcRect/>
          <a:stretch>
            <a:fillRect t="-5000" b="-3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367161" y="3002712"/>
            <a:ext cx="7190913" cy="537471"/>
          </a:xfrm>
        </p:spPr>
        <p:txBody>
          <a:bodyPr/>
          <a:lstStyle>
            <a:lvl1pPr algn="ctr">
              <a:defRPr sz="4000" baseline="0">
                <a:solidFill>
                  <a:schemeClr val="bg1"/>
                </a:solidFill>
                <a:latin typeface="Lucida Sans"/>
                <a:cs typeface="Lucida Sans"/>
              </a:defRPr>
            </a:lvl1pPr>
          </a:lstStyle>
          <a:p>
            <a:r>
              <a:rPr lang="en-US" dirty="0" smtClean="0"/>
              <a:t>Click to insert title</a:t>
            </a:r>
            <a:endParaRPr lang="en-US" dirty="0"/>
          </a:p>
        </p:txBody>
      </p:sp>
      <p:sp>
        <p:nvSpPr>
          <p:cNvPr id="11" name="Text Placeholder 10"/>
          <p:cNvSpPr>
            <a:spLocks noGrp="1"/>
          </p:cNvSpPr>
          <p:nvPr>
            <p:ph type="body" sz="quarter" idx="14" hasCustomPrompt="1"/>
          </p:nvPr>
        </p:nvSpPr>
        <p:spPr>
          <a:xfrm>
            <a:off x="2469351" y="6023124"/>
            <a:ext cx="4811713" cy="356109"/>
          </a:xfrm>
        </p:spPr>
        <p:txBody>
          <a:bodyPr>
            <a:normAutofit/>
          </a:bodyPr>
          <a:lstStyle>
            <a:lvl1pPr marL="0" indent="0" algn="ctr">
              <a:buNone/>
              <a:defRPr sz="1600">
                <a:solidFill>
                  <a:schemeClr val="bg1"/>
                </a:solidFill>
              </a:defRPr>
            </a:lvl1pPr>
          </a:lstStyle>
          <a:p>
            <a:pPr lvl="0"/>
            <a:r>
              <a:rPr lang="en-US" dirty="0" smtClean="0"/>
              <a:t>Place, Month 2017</a:t>
            </a:r>
            <a:endParaRPr lang="en-US" dirty="0"/>
          </a:p>
        </p:txBody>
      </p:sp>
    </p:spTree>
    <p:extLst>
      <p:ext uri="{BB962C8B-B14F-4D97-AF65-F5344CB8AC3E}">
        <p14:creationId xmlns:p14="http://schemas.microsoft.com/office/powerpoint/2010/main" val="299108169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Layout personalizzato">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04804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olo e contenut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l">
              <a:defRPr/>
            </a:lvl1pPr>
          </a:lstStyle>
          <a:p>
            <a:r>
              <a:rPr lang="en-US" dirty="0" smtClean="0"/>
              <a:t>Click to edit Master title style</a:t>
            </a:r>
            <a:endParaRPr lang="en-US" dirty="0"/>
          </a:p>
        </p:txBody>
      </p:sp>
      <p:sp>
        <p:nvSpPr>
          <p:cNvPr id="3" name="Content Placeholder 2"/>
          <p:cNvSpPr>
            <a:spLocks noGrp="1"/>
          </p:cNvSpPr>
          <p:nvPr>
            <p:ph idx="1" hasCustomPrompt="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Slide Number Placeholder 5"/>
          <p:cNvSpPr>
            <a:spLocks noGrp="1"/>
          </p:cNvSpPr>
          <p:nvPr>
            <p:ph type="sldNum" sz="quarter" idx="12"/>
          </p:nvPr>
        </p:nvSpPr>
        <p:spPr/>
        <p:txBody>
          <a:bodyPr/>
          <a:lstStyle/>
          <a:p>
            <a:fld id="{72C2BF82-A7EA-419E-A6D8-59190EA55268}" type="slidenum">
              <a:rPr lang="en-US" smtClean="0"/>
              <a:t>‹#›</a:t>
            </a:fld>
            <a:endParaRPr lang="en-US"/>
          </a:p>
        </p:txBody>
      </p:sp>
    </p:spTree>
    <p:extLst>
      <p:ext uri="{BB962C8B-B14F-4D97-AF65-F5344CB8AC3E}">
        <p14:creationId xmlns:p14="http://schemas.microsoft.com/office/powerpoint/2010/main" val="84239955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estazione sezio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29915" y="2889608"/>
            <a:ext cx="7821121" cy="1362075"/>
          </a:xfrm>
        </p:spPr>
        <p:txBody>
          <a:bodyPr anchor="t"/>
          <a:lstStyle>
            <a:lvl1pPr algn="l">
              <a:defRPr sz="3200" b="0" cap="none" baseline="0">
                <a:solidFill>
                  <a:srgbClr val="002596"/>
                </a:solidFill>
              </a:defRPr>
            </a:lvl1pPr>
          </a:lstStyle>
          <a:p>
            <a:r>
              <a:rPr lang="en-US" dirty="0" smtClean="0"/>
              <a:t>Section Break Title</a:t>
            </a:r>
            <a:endParaRPr lang="en-US" dirty="0"/>
          </a:p>
        </p:txBody>
      </p:sp>
      <p:sp>
        <p:nvSpPr>
          <p:cNvPr id="6" name="Slide Number Placeholder 5"/>
          <p:cNvSpPr>
            <a:spLocks noGrp="1"/>
          </p:cNvSpPr>
          <p:nvPr>
            <p:ph type="sldNum" sz="quarter" idx="12"/>
          </p:nvPr>
        </p:nvSpPr>
        <p:spPr/>
        <p:txBody>
          <a:bodyPr/>
          <a:lstStyle/>
          <a:p>
            <a:fld id="{72C2BF82-A7EA-419E-A6D8-59190EA55268}" type="slidenum">
              <a:rPr lang="en-US" smtClean="0"/>
              <a:t>‹#›</a:t>
            </a:fld>
            <a:endParaRPr lang="en-US"/>
          </a:p>
        </p:txBody>
      </p:sp>
    </p:spTree>
    <p:extLst>
      <p:ext uri="{BB962C8B-B14F-4D97-AF65-F5344CB8AC3E}">
        <p14:creationId xmlns:p14="http://schemas.microsoft.com/office/powerpoint/2010/main" val="379841689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ue contenuti">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4" name="Content Placeholder 3"/>
          <p:cNvSpPr>
            <a:spLocks noGrp="1"/>
          </p:cNvSpPr>
          <p:nvPr>
            <p:ph sz="half" idx="2" hasCustomPrompt="1"/>
          </p:nvPr>
        </p:nvSpPr>
        <p:spPr>
          <a:xfrm>
            <a:off x="4323425" y="1600200"/>
            <a:ext cx="4202752" cy="4578658"/>
          </a:xfrm>
        </p:spPr>
        <p:txBody>
          <a:bodyPr/>
          <a:lstStyle>
            <a:lvl1pPr>
              <a:defRPr sz="1600"/>
            </a:lvl1pPr>
            <a:lvl2pPr>
              <a:defRPr sz="1400"/>
            </a:lvl2pPr>
            <a:lvl3pPr>
              <a:defRPr sz="1200"/>
            </a:lvl3pPr>
            <a:lvl4pPr>
              <a:defRPr sz="1200"/>
            </a:lvl4pPr>
            <a:lvl5pPr>
              <a:defRPr sz="12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12"/>
          </p:nvPr>
        </p:nvSpPr>
        <p:spPr/>
        <p:txBody>
          <a:bodyPr/>
          <a:lstStyle/>
          <a:p>
            <a:fld id="{72C2BF82-A7EA-419E-A6D8-59190EA55268}" type="slidenum">
              <a:rPr lang="en-US" smtClean="0"/>
              <a:t>‹#›</a:t>
            </a:fld>
            <a:endParaRPr lang="en-US"/>
          </a:p>
        </p:txBody>
      </p:sp>
      <p:sp>
        <p:nvSpPr>
          <p:cNvPr id="8" name="Segnaposto immagine 2"/>
          <p:cNvSpPr>
            <a:spLocks noGrp="1"/>
          </p:cNvSpPr>
          <p:nvPr>
            <p:ph type="pic" idx="13" hasCustomPrompt="1"/>
          </p:nvPr>
        </p:nvSpPr>
        <p:spPr>
          <a:xfrm>
            <a:off x="1075764" y="1600200"/>
            <a:ext cx="3136195" cy="4546848"/>
          </a:xfrm>
          <a:prstGeom prst="rect">
            <a:avLst/>
          </a:prstGeo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Tree>
    <p:extLst>
      <p:ext uri="{BB962C8B-B14F-4D97-AF65-F5344CB8AC3E}">
        <p14:creationId xmlns:p14="http://schemas.microsoft.com/office/powerpoint/2010/main" val="2446107973"/>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losing Slide">
    <p:bg>
      <p:bgPr>
        <a:solidFill>
          <a:schemeClr val="bg1"/>
        </a:solidFill>
        <a:effectLst/>
      </p:bgPr>
    </p:bg>
    <p:spTree>
      <p:nvGrpSpPr>
        <p:cNvPr id="1" name=""/>
        <p:cNvGrpSpPr/>
        <p:nvPr/>
      </p:nvGrpSpPr>
      <p:grpSpPr>
        <a:xfrm>
          <a:off x="0" y="0"/>
          <a:ext cx="0" cy="0"/>
          <a:chOff x="0" y="0"/>
          <a:chExt cx="0" cy="0"/>
        </a:xfrm>
      </p:grpSpPr>
      <p:sp>
        <p:nvSpPr>
          <p:cNvPr id="2" name="Titolo 1"/>
          <p:cNvSpPr>
            <a:spLocks noGrp="1"/>
          </p:cNvSpPr>
          <p:nvPr>
            <p:ph type="title" hasCustomPrompt="1"/>
          </p:nvPr>
        </p:nvSpPr>
        <p:spPr>
          <a:xfrm>
            <a:off x="1092062" y="1589197"/>
            <a:ext cx="7426024" cy="894289"/>
          </a:xfrm>
        </p:spPr>
        <p:txBody>
          <a:bodyPr/>
          <a:lstStyle>
            <a:lvl1pPr algn="ctr">
              <a:defRPr sz="4400"/>
            </a:lvl1pPr>
          </a:lstStyle>
          <a:p>
            <a:r>
              <a:rPr lang="it-IT" dirty="0" err="1" smtClean="0"/>
              <a:t>Thank</a:t>
            </a:r>
            <a:r>
              <a:rPr lang="it-IT" dirty="0" smtClean="0"/>
              <a:t> </a:t>
            </a:r>
            <a:r>
              <a:rPr lang="it-IT" dirty="0" err="1" smtClean="0"/>
              <a:t>You</a:t>
            </a:r>
            <a:r>
              <a:rPr lang="it-IT" dirty="0" smtClean="0"/>
              <a:t>!</a:t>
            </a:r>
            <a:endParaRPr lang="it-IT" dirty="0"/>
          </a:p>
        </p:txBody>
      </p:sp>
      <p:sp>
        <p:nvSpPr>
          <p:cNvPr id="3" name="Segnaposto numero diapositiva 2"/>
          <p:cNvSpPr>
            <a:spLocks noGrp="1"/>
          </p:cNvSpPr>
          <p:nvPr>
            <p:ph type="sldNum" sz="quarter" idx="10"/>
          </p:nvPr>
        </p:nvSpPr>
        <p:spPr/>
        <p:txBody>
          <a:bodyPr/>
          <a:lstStyle/>
          <a:p>
            <a:fld id="{72C2BF82-A7EA-419E-A6D8-59190EA55268}" type="slidenum">
              <a:rPr lang="en-US" smtClean="0"/>
              <a:pPr/>
              <a:t>‹#›</a:t>
            </a:fld>
            <a:endParaRPr lang="en-US" dirty="0"/>
          </a:p>
        </p:txBody>
      </p:sp>
      <p:sp>
        <p:nvSpPr>
          <p:cNvPr id="8" name="Text Box 3"/>
          <p:cNvSpPr txBox="1">
            <a:spLocks noChangeArrowheads="1"/>
          </p:cNvSpPr>
          <p:nvPr userDrawn="1"/>
        </p:nvSpPr>
        <p:spPr bwMode="auto">
          <a:xfrm>
            <a:off x="1090706" y="2806684"/>
            <a:ext cx="7470588" cy="1754326"/>
          </a:xfrm>
          <a:prstGeom prst="rect">
            <a:avLst/>
          </a:prstGeom>
          <a:noFill/>
          <a:ln w="9525">
            <a:noFill/>
            <a:miter lim="800000"/>
            <a:headEnd/>
            <a:tailEnd/>
          </a:ln>
        </p:spPr>
        <p:txBody>
          <a:bodyPr wrap="square">
            <a:spAutoFit/>
          </a:bodyPr>
          <a:lstStyle/>
          <a:p>
            <a:pPr algn="just">
              <a:lnSpc>
                <a:spcPct val="150000"/>
              </a:lnSpc>
              <a:buClr>
                <a:schemeClr val="bg1"/>
              </a:buClr>
              <a:tabLst>
                <a:tab pos="0" algn="l"/>
              </a:tabLst>
            </a:pPr>
            <a:r>
              <a:rPr lang="en-US" sz="800" dirty="0">
                <a:solidFill>
                  <a:schemeClr val="tx1">
                    <a:lumMod val="65000"/>
                    <a:lumOff val="35000"/>
                  </a:schemeClr>
                </a:solidFill>
                <a:latin typeface="Lucida Sans"/>
                <a:ea typeface="Arial Unicode MS" pitchFamily="34" charset="-128"/>
                <a:cs typeface="Arial Unicode MS" pitchFamily="34" charset="-128"/>
              </a:rPr>
              <a:t>This presentation contains statements that are neither reported financial results nor other historical information. These statements are forward-looking statements. These forward-looking statements rely on a number of assumptions and are subject to a number of risks and uncertainties, many of which are outside the control of Datalogic </a:t>
            </a:r>
            <a:r>
              <a:rPr lang="en-US" sz="800" dirty="0" err="1">
                <a:solidFill>
                  <a:schemeClr val="tx1">
                    <a:lumMod val="65000"/>
                    <a:lumOff val="35000"/>
                  </a:schemeClr>
                </a:solidFill>
                <a:latin typeface="Lucida Sans"/>
                <a:ea typeface="Arial Unicode MS" pitchFamily="34" charset="-128"/>
                <a:cs typeface="Arial Unicode MS" pitchFamily="34" charset="-128"/>
              </a:rPr>
              <a:t>S.p.A</a:t>
            </a:r>
            <a:r>
              <a:rPr lang="en-US" sz="800" dirty="0">
                <a:solidFill>
                  <a:schemeClr val="tx1">
                    <a:lumMod val="65000"/>
                    <a:lumOff val="35000"/>
                  </a:schemeClr>
                </a:solidFill>
                <a:latin typeface="Lucida Sans"/>
                <a:ea typeface="Arial Unicode MS" pitchFamily="34" charset="-128"/>
                <a:cs typeface="Arial Unicode MS" pitchFamily="34" charset="-128"/>
              </a:rPr>
              <a:t>., that could cause actual results to differ materially from those expressed in or implied by such statements, such as future market conditions, currency fluctuations, the behavior of other market participants and the actions of governmental and state regulators</a:t>
            </a:r>
          </a:p>
          <a:p>
            <a:pPr algn="just">
              <a:lnSpc>
                <a:spcPct val="150000"/>
              </a:lnSpc>
              <a:buClr>
                <a:schemeClr val="bg1"/>
              </a:buClr>
              <a:buFont typeface="Wingdings" pitchFamily="2" charset="2"/>
              <a:buNone/>
              <a:tabLst>
                <a:tab pos="0" algn="l"/>
              </a:tabLst>
            </a:pPr>
            <a:endParaRPr lang="en-US" sz="800" dirty="0">
              <a:solidFill>
                <a:schemeClr val="tx1">
                  <a:lumMod val="65000"/>
                  <a:lumOff val="35000"/>
                </a:schemeClr>
              </a:solidFill>
              <a:latin typeface="Lucida Sans"/>
              <a:ea typeface="Arial Unicode MS" pitchFamily="34" charset="-128"/>
              <a:cs typeface="Arial Unicode MS" pitchFamily="34" charset="-128"/>
            </a:endParaRPr>
          </a:p>
          <a:p>
            <a:pPr marL="0" marR="0" indent="0" algn="just" defTabSz="914400" rtl="0" eaLnBrk="1" fontAlgn="auto" latinLnBrk="0" hangingPunct="1">
              <a:lnSpc>
                <a:spcPct val="150000"/>
              </a:lnSpc>
              <a:spcBef>
                <a:spcPts val="0"/>
              </a:spcBef>
              <a:spcAft>
                <a:spcPts val="0"/>
              </a:spcAft>
              <a:buClr>
                <a:schemeClr val="bg1"/>
              </a:buClr>
              <a:buSzTx/>
              <a:buFont typeface="Wingdings" pitchFamily="2" charset="2"/>
              <a:buNone/>
              <a:tabLst>
                <a:tab pos="0" algn="l"/>
              </a:tabLst>
              <a:defRPr/>
            </a:pPr>
            <a:r>
              <a:rPr lang="en-US" sz="800" kern="1200" dirty="0" smtClean="0">
                <a:solidFill>
                  <a:schemeClr val="tx1">
                    <a:lumMod val="65000"/>
                    <a:lumOff val="35000"/>
                  </a:schemeClr>
                </a:solidFill>
                <a:latin typeface="Lucida Sans"/>
                <a:ea typeface="Arial Unicode MS" pitchFamily="34" charset="-128"/>
                <a:cs typeface="Arial Unicode MS" pitchFamily="34" charset="-128"/>
              </a:rPr>
              <a:t>© 2017 Datalogic S.p.A. and/or its affiliates - All rights reserved. • Without limiting the rights under copyright, no part of this documentation may be reproduced, stored in or introduced into a retrieval system, or transmitted in any form or by any means, or for any purpose, without the express written permission of Datalogic S.p.A. and/or its affiliates  • Datalogic and the Datalogic logo are registered trademarks of Datalogic S.p.A. in many countries, including the U.S. and the E.U. • All other trademarks and brands are property of their respective owners.</a:t>
            </a:r>
            <a:endParaRPr lang="en-GB" sz="800" dirty="0">
              <a:solidFill>
                <a:schemeClr val="tx1">
                  <a:lumMod val="65000"/>
                  <a:lumOff val="35000"/>
                </a:schemeClr>
              </a:solidFill>
              <a:latin typeface="Lucida Sans"/>
              <a:ea typeface="Arial Unicode MS" pitchFamily="34" charset="-128"/>
              <a:cs typeface="Arial Unicode MS" pitchFamily="34" charset="-128"/>
            </a:endParaRPr>
          </a:p>
        </p:txBody>
      </p:sp>
      <p:sp>
        <p:nvSpPr>
          <p:cNvPr id="13" name="Segnaposto testo 12"/>
          <p:cNvSpPr>
            <a:spLocks noGrp="1"/>
          </p:cNvSpPr>
          <p:nvPr>
            <p:ph type="body" sz="quarter" idx="12" hasCustomPrompt="1"/>
          </p:nvPr>
        </p:nvSpPr>
        <p:spPr>
          <a:xfrm>
            <a:off x="5819681" y="4959246"/>
            <a:ext cx="2741613" cy="1175224"/>
          </a:xfrm>
        </p:spPr>
        <p:txBody>
          <a:bodyPr wrap="square"/>
          <a:lstStyle>
            <a:lvl1pPr marL="0" indent="0" algn="l" defTabSz="457200" rtl="0" eaLnBrk="1" latinLnBrk="0" hangingPunct="1">
              <a:lnSpc>
                <a:spcPct val="80000"/>
              </a:lnSpc>
              <a:buNone/>
              <a:defRPr sz="1600">
                <a:solidFill>
                  <a:schemeClr val="tx2"/>
                </a:solidFill>
              </a:defRPr>
            </a:lvl1pPr>
          </a:lstStyle>
          <a:p>
            <a:r>
              <a:rPr lang="it-IT" sz="1000" b="1" dirty="0" smtClean="0">
                <a:solidFill>
                  <a:schemeClr val="tx1">
                    <a:lumMod val="65000"/>
                    <a:lumOff val="35000"/>
                  </a:schemeClr>
                </a:solidFill>
                <a:latin typeface="Lucida Sans"/>
                <a:ea typeface="Arial Unicode MS" pitchFamily="34" charset="-128"/>
                <a:cs typeface="Arial Unicode MS" pitchFamily="34" charset="-128"/>
              </a:rPr>
              <a:t>Datalogic S.p.A.</a:t>
            </a:r>
          </a:p>
          <a:p>
            <a:r>
              <a:rPr lang="it-IT" sz="1000" dirty="0" smtClean="0">
                <a:solidFill>
                  <a:schemeClr val="tx1">
                    <a:lumMod val="65000"/>
                    <a:lumOff val="35000"/>
                  </a:schemeClr>
                </a:solidFill>
                <a:latin typeface="Lucida Sans"/>
                <a:ea typeface="Arial Unicode MS" pitchFamily="34" charset="-128"/>
                <a:cs typeface="Arial Unicode MS" pitchFamily="34" charset="-128"/>
              </a:rPr>
              <a:t>Via </a:t>
            </a:r>
            <a:r>
              <a:rPr lang="it-IT" sz="1000" dirty="0" err="1" smtClean="0">
                <a:solidFill>
                  <a:schemeClr val="tx1">
                    <a:lumMod val="65000"/>
                    <a:lumOff val="35000"/>
                  </a:schemeClr>
                </a:solidFill>
                <a:latin typeface="Lucida Sans"/>
                <a:ea typeface="Arial Unicode MS" pitchFamily="34" charset="-128"/>
                <a:cs typeface="Arial Unicode MS" pitchFamily="34" charset="-128"/>
              </a:rPr>
              <a:t>Candini</a:t>
            </a:r>
            <a:r>
              <a:rPr lang="it-IT" sz="1000" dirty="0" smtClean="0">
                <a:solidFill>
                  <a:schemeClr val="tx1">
                    <a:lumMod val="65000"/>
                    <a:lumOff val="35000"/>
                  </a:schemeClr>
                </a:solidFill>
                <a:latin typeface="Lucida Sans"/>
                <a:ea typeface="Arial Unicode MS" pitchFamily="34" charset="-128"/>
                <a:cs typeface="Arial Unicode MS" pitchFamily="34" charset="-128"/>
              </a:rPr>
              <a:t>, 2</a:t>
            </a:r>
          </a:p>
          <a:p>
            <a:r>
              <a:rPr lang="it-IT" sz="1000" dirty="0" smtClean="0">
                <a:solidFill>
                  <a:schemeClr val="tx1">
                    <a:lumMod val="65000"/>
                    <a:lumOff val="35000"/>
                  </a:schemeClr>
                </a:solidFill>
                <a:latin typeface="Lucida Sans"/>
                <a:ea typeface="Arial Unicode MS" pitchFamily="34" charset="-128"/>
                <a:cs typeface="Arial Unicode MS" pitchFamily="34" charset="-128"/>
              </a:rPr>
              <a:t>40012 Lippo di Calderara di Reno</a:t>
            </a:r>
          </a:p>
          <a:p>
            <a:r>
              <a:rPr lang="it-IT" sz="1000" dirty="0" smtClean="0">
                <a:solidFill>
                  <a:schemeClr val="tx1">
                    <a:lumMod val="65000"/>
                    <a:lumOff val="35000"/>
                  </a:schemeClr>
                </a:solidFill>
                <a:latin typeface="Lucida Sans"/>
                <a:ea typeface="Arial Unicode MS" pitchFamily="34" charset="-128"/>
                <a:cs typeface="Arial Unicode MS" pitchFamily="34" charset="-128"/>
              </a:rPr>
              <a:t>Bologna – </a:t>
            </a:r>
            <a:r>
              <a:rPr lang="it-IT" sz="1000" dirty="0" err="1" smtClean="0">
                <a:solidFill>
                  <a:schemeClr val="tx1">
                    <a:lumMod val="65000"/>
                    <a:lumOff val="35000"/>
                  </a:schemeClr>
                </a:solidFill>
                <a:latin typeface="Lucida Sans"/>
                <a:ea typeface="Arial Unicode MS" pitchFamily="34" charset="-128"/>
                <a:cs typeface="Arial Unicode MS" pitchFamily="34" charset="-128"/>
              </a:rPr>
              <a:t>Italy</a:t>
            </a:r>
            <a:endParaRPr lang="it-IT" sz="1000" dirty="0" smtClean="0">
              <a:solidFill>
                <a:schemeClr val="tx1">
                  <a:lumMod val="65000"/>
                  <a:lumOff val="35000"/>
                </a:schemeClr>
              </a:solidFill>
              <a:latin typeface="Lucida Sans"/>
              <a:ea typeface="Arial Unicode MS" pitchFamily="34" charset="-128"/>
              <a:cs typeface="Arial Unicode MS" pitchFamily="34" charset="-128"/>
            </a:endParaRPr>
          </a:p>
          <a:p>
            <a:r>
              <a:rPr lang="it-IT" sz="1000" dirty="0" smtClean="0">
                <a:solidFill>
                  <a:schemeClr val="tx1">
                    <a:lumMod val="65000"/>
                    <a:lumOff val="35000"/>
                  </a:schemeClr>
                </a:solidFill>
                <a:latin typeface="Lucida Sans"/>
                <a:ea typeface="Arial Unicode MS" pitchFamily="34" charset="-128"/>
                <a:cs typeface="Arial Unicode MS" pitchFamily="34" charset="-128"/>
              </a:rPr>
              <a:t>Tel. +39 051 3147011</a:t>
            </a:r>
          </a:p>
          <a:p>
            <a:pPr marL="0" algn="l" defTabSz="457200" rtl="0" eaLnBrk="1" latinLnBrk="0" hangingPunct="1"/>
            <a:r>
              <a:rPr lang="it-IT" sz="1000" kern="1200" dirty="0" smtClean="0">
                <a:solidFill>
                  <a:schemeClr val="tx1">
                    <a:lumMod val="65000"/>
                    <a:lumOff val="35000"/>
                  </a:schemeClr>
                </a:solidFill>
                <a:latin typeface="Lucida Sans"/>
                <a:ea typeface="Arial Unicode MS" pitchFamily="34" charset="-128"/>
                <a:cs typeface="Arial Unicode MS" pitchFamily="34" charset="-128"/>
              </a:rPr>
              <a:t>Fax +39 051 3147205</a:t>
            </a:r>
          </a:p>
          <a:p>
            <a:pPr marL="0" algn="l" defTabSz="457200" rtl="0" eaLnBrk="1" latinLnBrk="0" hangingPunct="1"/>
            <a:r>
              <a:rPr lang="it-IT" sz="1000" kern="1200" dirty="0" smtClean="0">
                <a:solidFill>
                  <a:schemeClr val="tx1">
                    <a:lumMod val="65000"/>
                    <a:lumOff val="35000"/>
                  </a:schemeClr>
                </a:solidFill>
                <a:latin typeface="Lucida Sans"/>
                <a:ea typeface="Arial Unicode MS" pitchFamily="34" charset="-128"/>
                <a:cs typeface="Arial Unicode MS" pitchFamily="34" charset="-128"/>
              </a:rPr>
              <a:t>E-mail </a:t>
            </a:r>
            <a:r>
              <a:rPr lang="en-US" sz="1000" kern="1200" dirty="0" smtClean="0">
                <a:solidFill>
                  <a:schemeClr val="tx1">
                    <a:lumMod val="65000"/>
                    <a:lumOff val="35000"/>
                  </a:schemeClr>
                </a:solidFill>
                <a:latin typeface="Lucida Sans"/>
                <a:ea typeface="Arial Unicode MS" pitchFamily="34" charset="-128"/>
                <a:cs typeface="Arial Unicode MS" pitchFamily="34" charset="-128"/>
                <a:hlinkClick r:id="rId2"/>
              </a:rPr>
              <a:t>corporate@datalogic.com</a:t>
            </a:r>
            <a:endParaRPr lang="en-US" sz="1000" kern="1200" dirty="0">
              <a:solidFill>
                <a:schemeClr val="tx1">
                  <a:lumMod val="65000"/>
                  <a:lumOff val="35000"/>
                </a:schemeClr>
              </a:solidFill>
              <a:latin typeface="Lucida Sans"/>
              <a:ea typeface="Arial Unicode MS" pitchFamily="34" charset="-128"/>
              <a:cs typeface="Arial Unicode MS" pitchFamily="34" charset="-128"/>
            </a:endParaRPr>
          </a:p>
        </p:txBody>
      </p:sp>
      <p:pic>
        <p:nvPicPr>
          <p:cNvPr id="10" name="Immagine 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207165" y="5079249"/>
            <a:ext cx="3403099" cy="603505"/>
          </a:xfrm>
          <a:prstGeom prst="rect">
            <a:avLst/>
          </a:prstGeom>
        </p:spPr>
      </p:pic>
    </p:spTree>
    <p:extLst>
      <p:ext uri="{BB962C8B-B14F-4D97-AF65-F5344CB8AC3E}">
        <p14:creationId xmlns:p14="http://schemas.microsoft.com/office/powerpoint/2010/main" val="303164075"/>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losing Slide">
    <p:bg>
      <p:bgPr>
        <a:solidFill>
          <a:schemeClr val="bg1"/>
        </a:solidFill>
        <a:effectLst/>
      </p:bgPr>
    </p:bg>
    <p:spTree>
      <p:nvGrpSpPr>
        <p:cNvPr id="1" name=""/>
        <p:cNvGrpSpPr/>
        <p:nvPr/>
      </p:nvGrpSpPr>
      <p:grpSpPr>
        <a:xfrm>
          <a:off x="0" y="0"/>
          <a:ext cx="0" cy="0"/>
          <a:chOff x="0" y="0"/>
          <a:chExt cx="0" cy="0"/>
        </a:xfrm>
      </p:grpSpPr>
      <p:sp>
        <p:nvSpPr>
          <p:cNvPr id="3" name="Segnaposto numero diapositiva 2"/>
          <p:cNvSpPr>
            <a:spLocks noGrp="1"/>
          </p:cNvSpPr>
          <p:nvPr>
            <p:ph type="sldNum" sz="quarter" idx="10"/>
          </p:nvPr>
        </p:nvSpPr>
        <p:spPr/>
        <p:txBody>
          <a:bodyPr/>
          <a:lstStyle/>
          <a:p>
            <a:fld id="{72C2BF82-A7EA-419E-A6D8-59190EA55268}" type="slidenum">
              <a:rPr lang="en-US" smtClean="0"/>
              <a:pPr/>
              <a:t>‹#›</a:t>
            </a:fld>
            <a:endParaRPr lang="en-US" dirty="0"/>
          </a:p>
        </p:txBody>
      </p:sp>
    </p:spTree>
    <p:extLst>
      <p:ext uri="{BB962C8B-B14F-4D97-AF65-F5344CB8AC3E}">
        <p14:creationId xmlns:p14="http://schemas.microsoft.com/office/powerpoint/2010/main" val="405236691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2062" y="537579"/>
            <a:ext cx="7426024" cy="894289"/>
          </a:xfrm>
          <a:prstGeom prst="rect">
            <a:avLst/>
          </a:prstGeom>
        </p:spPr>
        <p:txBody>
          <a:bodyPr vert="horz" lIns="91440" tIns="45720" rIns="91440" bIns="45720" rtlCol="0" anchor="t">
            <a:noAutofit/>
          </a:bodyPr>
          <a:lstStyle/>
          <a:p>
            <a:r>
              <a:rPr lang="it-IT" dirty="0" smtClean="0"/>
              <a:t>Fare clic per modificare lo stile del titolo</a:t>
            </a:r>
            <a:endParaRPr lang="en-US" dirty="0"/>
          </a:p>
        </p:txBody>
      </p:sp>
      <p:sp>
        <p:nvSpPr>
          <p:cNvPr id="3" name="Text Placeholder 2"/>
          <p:cNvSpPr>
            <a:spLocks noGrp="1"/>
          </p:cNvSpPr>
          <p:nvPr>
            <p:ph type="body" idx="1"/>
          </p:nvPr>
        </p:nvSpPr>
        <p:spPr>
          <a:xfrm>
            <a:off x="1092061" y="1600200"/>
            <a:ext cx="7426023" cy="4525963"/>
          </a:xfrm>
          <a:prstGeom prst="rect">
            <a:avLst/>
          </a:prstGeom>
        </p:spPr>
        <p:txBody>
          <a:bodyPr vert="horz" lIns="91440" tIns="45720" rIns="91440" bIns="45720" rtlCol="0">
            <a:normAutofit/>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6" name="Slide Number Placeholder 5"/>
          <p:cNvSpPr>
            <a:spLocks noGrp="1"/>
          </p:cNvSpPr>
          <p:nvPr>
            <p:ph type="sldNum" sz="quarter" idx="4"/>
          </p:nvPr>
        </p:nvSpPr>
        <p:spPr>
          <a:xfrm>
            <a:off x="4255296" y="6428462"/>
            <a:ext cx="390889" cy="328649"/>
          </a:xfrm>
          <a:prstGeom prst="rect">
            <a:avLst/>
          </a:prstGeom>
        </p:spPr>
        <p:txBody>
          <a:bodyPr vert="horz" lIns="91440" tIns="45720" rIns="91440" bIns="45720" rtlCol="0" anchor="ctr"/>
          <a:lstStyle>
            <a:lvl1pPr algn="l">
              <a:defRPr sz="1000" b="0">
                <a:solidFill>
                  <a:srgbClr val="002596"/>
                </a:solidFill>
                <a:latin typeface="LucidaSans Roman"/>
                <a:cs typeface="LucidaSans Roman"/>
              </a:defRPr>
            </a:lvl1pPr>
          </a:lstStyle>
          <a:p>
            <a:fld id="{72C2BF82-A7EA-419E-A6D8-59190EA55268}" type="slidenum">
              <a:rPr lang="en-US" smtClean="0"/>
              <a:pPr/>
              <a:t>‹#›</a:t>
            </a:fld>
            <a:endParaRPr lang="en-US" dirty="0"/>
          </a:p>
        </p:txBody>
      </p:sp>
    </p:spTree>
    <p:extLst>
      <p:ext uri="{BB962C8B-B14F-4D97-AF65-F5344CB8AC3E}">
        <p14:creationId xmlns:p14="http://schemas.microsoft.com/office/powerpoint/2010/main" val="1745163960"/>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50" r:id="rId3"/>
    <p:sldLayoutId id="2147483651" r:id="rId4"/>
    <p:sldLayoutId id="2147483652" r:id="rId5"/>
    <p:sldLayoutId id="2147483661" r:id="rId6"/>
    <p:sldLayoutId id="2147483663" r:id="rId7"/>
  </p:sldLayoutIdLst>
  <p:timing>
    <p:tnLst>
      <p:par>
        <p:cTn id="1" dur="indefinite" restart="never" nodeType="tmRoot"/>
      </p:par>
    </p:tnLst>
  </p:timing>
  <p:hf hdr="0" dt="0"/>
  <p:txStyles>
    <p:titleStyle>
      <a:lvl1pPr algn="l" defTabSz="914400" rtl="0" eaLnBrk="1" latinLnBrk="0" hangingPunct="1">
        <a:spcBef>
          <a:spcPct val="0"/>
        </a:spcBef>
        <a:buNone/>
        <a:defRPr sz="3200" b="0" kern="1200">
          <a:solidFill>
            <a:srgbClr val="002596"/>
          </a:solidFill>
          <a:latin typeface="Lucida Sans"/>
          <a:ea typeface="+mj-ea"/>
          <a:cs typeface="Lucida Sans"/>
        </a:defRPr>
      </a:lvl1pPr>
    </p:titleStyle>
    <p:bodyStyle>
      <a:lvl1pPr marL="342900" indent="-342900" algn="l" defTabSz="914400" rtl="0" eaLnBrk="1" latinLnBrk="0" hangingPunct="1">
        <a:spcBef>
          <a:spcPct val="20000"/>
        </a:spcBef>
        <a:buFont typeface="Wingdings" pitchFamily="2" charset="2"/>
        <a:buChar char="§"/>
        <a:defRPr sz="1600" kern="1200">
          <a:solidFill>
            <a:srgbClr val="595959"/>
          </a:solidFill>
          <a:latin typeface="Lucida Sans"/>
          <a:ea typeface="+mn-ea"/>
          <a:cs typeface="Lucida Sans"/>
        </a:defRPr>
      </a:lvl1pPr>
      <a:lvl2pPr marL="742950" indent="-285750" algn="l" defTabSz="914400" rtl="0" eaLnBrk="1" latinLnBrk="0" hangingPunct="1">
        <a:spcBef>
          <a:spcPct val="20000"/>
        </a:spcBef>
        <a:buFont typeface="Wingdings" pitchFamily="2" charset="2"/>
        <a:buChar char="§"/>
        <a:defRPr sz="1400" kern="1200">
          <a:solidFill>
            <a:srgbClr val="595959"/>
          </a:solidFill>
          <a:latin typeface="Lucida Sans"/>
          <a:ea typeface="+mn-ea"/>
          <a:cs typeface="Lucida Sans"/>
        </a:defRPr>
      </a:lvl2pPr>
      <a:lvl3pPr marL="1143000" indent="-228600" algn="l" defTabSz="914400" rtl="0" eaLnBrk="1" latinLnBrk="0" hangingPunct="1">
        <a:spcBef>
          <a:spcPct val="20000"/>
        </a:spcBef>
        <a:buFont typeface="Wingdings" pitchFamily="2" charset="2"/>
        <a:buChar char="§"/>
        <a:defRPr sz="1200" kern="1200">
          <a:solidFill>
            <a:srgbClr val="595959"/>
          </a:solidFill>
          <a:latin typeface="Lucida Sans"/>
          <a:ea typeface="+mn-ea"/>
          <a:cs typeface="Lucida Sans"/>
        </a:defRPr>
      </a:lvl3pPr>
      <a:lvl4pPr marL="1600200" indent="-228600" algn="l" defTabSz="914400" rtl="0" eaLnBrk="1" latinLnBrk="0" hangingPunct="1">
        <a:spcBef>
          <a:spcPct val="20000"/>
        </a:spcBef>
        <a:buFont typeface="Wingdings" pitchFamily="2" charset="2"/>
        <a:buChar char="§"/>
        <a:defRPr sz="1200" kern="1200">
          <a:solidFill>
            <a:srgbClr val="595959"/>
          </a:solidFill>
          <a:latin typeface="Lucida Sans"/>
          <a:ea typeface="+mn-ea"/>
          <a:cs typeface="Lucida Sans"/>
        </a:defRPr>
      </a:lvl4pPr>
      <a:lvl5pPr marL="2057400" indent="-228600" algn="l" defTabSz="914400" rtl="0" eaLnBrk="1" latinLnBrk="0" hangingPunct="1">
        <a:spcBef>
          <a:spcPct val="20000"/>
        </a:spcBef>
        <a:buFont typeface="Wingdings" pitchFamily="2" charset="2"/>
        <a:buChar char="§"/>
        <a:defRPr sz="1200" kern="1200">
          <a:solidFill>
            <a:srgbClr val="595959"/>
          </a:solidFill>
          <a:latin typeface="Lucida Sans"/>
          <a:ea typeface="+mn-ea"/>
          <a:cs typeface="Lucida San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8" Type="http://schemas.openxmlformats.org/officeDocument/2006/relationships/hyperlink" Target="Demo2_Pictures/cm_item_h_RemoveStructure.JPG" TargetMode="External"/><Relationship Id="rId3" Type="http://schemas.openxmlformats.org/officeDocument/2006/relationships/image" Target="../media/image7.png"/><Relationship Id="rId7" Type="http://schemas.openxmlformats.org/officeDocument/2006/relationships/hyperlink" Target="Demo2_Pictures/cm_c_ModifyAccessFunc.JPG" TargetMode="External"/><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hyperlink" Target="Demo2_Pictures/cm_c_ModifyHeader.JPG" TargetMode="External"/><Relationship Id="rId5" Type="http://schemas.openxmlformats.org/officeDocument/2006/relationships/hyperlink" Target="Demo2_Pictures/cm_h_RemoveTable.JPG" TargetMode="External"/><Relationship Id="rId4" Type="http://schemas.openxmlformats.org/officeDocument/2006/relationships/image" Target="../media/image8.png"/><Relationship Id="rId9" Type="http://schemas.openxmlformats.org/officeDocument/2006/relationships/hyperlink" Target="Demo2_Pictures/AddingNewFiles.JPG"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mailto:corporate@datalogic.com"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0000" t="-15000"/>
          </a:stretch>
        </a:blipFill>
        <a:effectLst/>
      </p:bgPr>
    </p:bg>
    <p:spTree>
      <p:nvGrpSpPr>
        <p:cNvPr id="1" name=""/>
        <p:cNvGrpSpPr/>
        <p:nvPr/>
      </p:nvGrpSpPr>
      <p:grpSpPr>
        <a:xfrm>
          <a:off x="0" y="0"/>
          <a:ext cx="0" cy="0"/>
          <a:chOff x="0" y="0"/>
          <a:chExt cx="0" cy="0"/>
        </a:xfrm>
      </p:grpSpPr>
      <p:sp>
        <p:nvSpPr>
          <p:cNvPr id="10" name="Titolo 9"/>
          <p:cNvSpPr>
            <a:spLocks noGrp="1"/>
          </p:cNvSpPr>
          <p:nvPr>
            <p:ph type="ctrTitle"/>
          </p:nvPr>
        </p:nvSpPr>
        <p:spPr/>
        <p:txBody>
          <a:bodyPr/>
          <a:lstStyle/>
          <a:p>
            <a:r>
              <a:rPr lang="it-IT" dirty="0" smtClean="0"/>
              <a:t>Config Generator</a:t>
            </a:r>
            <a:br>
              <a:rPr lang="it-IT" dirty="0" smtClean="0"/>
            </a:br>
            <a:r>
              <a:rPr lang="it-IT" dirty="0" smtClean="0"/>
              <a:t>Demo 2</a:t>
            </a:r>
            <a:endParaRPr lang="it-IT" dirty="0"/>
          </a:p>
        </p:txBody>
      </p:sp>
      <p:sp>
        <p:nvSpPr>
          <p:cNvPr id="11" name="Segnaposto testo 10"/>
          <p:cNvSpPr>
            <a:spLocks noGrp="1"/>
          </p:cNvSpPr>
          <p:nvPr>
            <p:ph type="body" sz="quarter" idx="14"/>
          </p:nvPr>
        </p:nvSpPr>
        <p:spPr/>
        <p:txBody>
          <a:bodyPr/>
          <a:lstStyle/>
          <a:p>
            <a:r>
              <a:rPr lang="it-IT" dirty="0" smtClean="0"/>
              <a:t>March 2018</a:t>
            </a:r>
            <a:endParaRPr lang="it-IT" dirty="0"/>
          </a:p>
        </p:txBody>
      </p:sp>
      <p:pic>
        <p:nvPicPr>
          <p:cNvPr id="14" name="Immagine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68838" y="484438"/>
            <a:ext cx="3786469" cy="671492"/>
          </a:xfrm>
          <a:prstGeom prst="rect">
            <a:avLst/>
          </a:prstGeom>
          <a:effectLst>
            <a:outerShdw blurRad="25400" dist="25400" dir="2700000" algn="tl" rotWithShape="0">
              <a:prstClr val="black">
                <a:alpha val="40000"/>
              </a:prstClr>
            </a:outerShdw>
          </a:effectLst>
        </p:spPr>
      </p:pic>
    </p:spTree>
    <p:extLst>
      <p:ext uri="{BB962C8B-B14F-4D97-AF65-F5344CB8AC3E}">
        <p14:creationId xmlns:p14="http://schemas.microsoft.com/office/powerpoint/2010/main" val="20970725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egnaposto numero diapositiva 3"/>
          <p:cNvSpPr>
            <a:spLocks noGrp="1"/>
          </p:cNvSpPr>
          <p:nvPr>
            <p:ph type="sldNum" sz="quarter" idx="10"/>
          </p:nvPr>
        </p:nvSpPr>
        <p:spPr/>
        <p:txBody>
          <a:bodyPr/>
          <a:lstStyle/>
          <a:p>
            <a:fld id="{72C2BF82-A7EA-419E-A6D8-59190EA55268}" type="slidenum">
              <a:rPr lang="en-US" smtClean="0"/>
              <a:pPr/>
              <a:t>2</a:t>
            </a:fld>
            <a:endParaRPr lang="en-US"/>
          </a:p>
        </p:txBody>
      </p:sp>
      <p:sp>
        <p:nvSpPr>
          <p:cNvPr id="7" name="CasellaDiTesto 6"/>
          <p:cNvSpPr txBox="1"/>
          <p:nvPr/>
        </p:nvSpPr>
        <p:spPr>
          <a:xfrm>
            <a:off x="264921" y="6472509"/>
            <a:ext cx="2059537" cy="307777"/>
          </a:xfrm>
          <a:prstGeom prst="rect">
            <a:avLst/>
          </a:prstGeom>
          <a:noFill/>
        </p:spPr>
        <p:txBody>
          <a:bodyPr wrap="square" rtlCol="0">
            <a:spAutoFit/>
          </a:bodyPr>
          <a:lstStyle/>
          <a:p>
            <a:r>
              <a:rPr lang="it-IT" sz="900" spc="200" dirty="0" smtClean="0">
                <a:solidFill>
                  <a:srgbClr val="002596"/>
                </a:solidFill>
                <a:latin typeface="Lucida Sans Unicode" panose="020B0602030504020204" pitchFamily="34" charset="0"/>
                <a:cs typeface="Lucida Sans Unicode" panose="020B0602030504020204" pitchFamily="34" charset="0"/>
              </a:rPr>
              <a:t>www.datalogic.com</a:t>
            </a:r>
          </a:p>
          <a:p>
            <a:r>
              <a:rPr lang="it-IT" sz="500" dirty="0" smtClean="0">
                <a:solidFill>
                  <a:prstClr val="white">
                    <a:lumMod val="75000"/>
                  </a:prstClr>
                </a:solidFill>
                <a:latin typeface="Arial Narrow" panose="020B0606020202030204" pitchFamily="34" charset="0"/>
                <a:cs typeface="Lucida Sans Unicode" panose="020B0602030504020204" pitchFamily="34" charset="0"/>
              </a:rPr>
              <a:t>Copyright Datalogic 2017 –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Confidential</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&amp;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Proprietary</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Information</a:t>
            </a:r>
            <a:endParaRPr lang="it-IT" sz="500" dirty="0">
              <a:solidFill>
                <a:prstClr val="white">
                  <a:lumMod val="75000"/>
                </a:prstClr>
              </a:solidFill>
              <a:latin typeface="Arial Narrow" panose="020B0606020202030204" pitchFamily="34" charset="0"/>
              <a:cs typeface="Lucida Sans Unicode" panose="020B0602030504020204" pitchFamily="34" charset="0"/>
            </a:endParaRPr>
          </a:p>
        </p:txBody>
      </p:sp>
      <p:sp>
        <p:nvSpPr>
          <p:cNvPr id="8" name="Rettangolo 7"/>
          <p:cNvSpPr/>
          <p:nvPr/>
        </p:nvSpPr>
        <p:spPr>
          <a:xfrm>
            <a:off x="0" y="0"/>
            <a:ext cx="9144000" cy="307649"/>
          </a:xfrm>
          <a:prstGeom prst="rect">
            <a:avLst/>
          </a:prstGeom>
          <a:solidFill>
            <a:srgbClr val="002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prstClr val="white"/>
              </a:solidFill>
            </a:endParaRPr>
          </a:p>
        </p:txBody>
      </p:sp>
      <p:sp>
        <p:nvSpPr>
          <p:cNvPr id="11" name="Titolo 1"/>
          <p:cNvSpPr txBox="1">
            <a:spLocks/>
          </p:cNvSpPr>
          <p:nvPr/>
        </p:nvSpPr>
        <p:spPr>
          <a:xfrm>
            <a:off x="741907" y="881393"/>
            <a:ext cx="7426024" cy="894289"/>
          </a:xfrm>
          <a:prstGeom prst="rect">
            <a:avLst/>
          </a:prstGeom>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endParaRPr lang="it-IT" dirty="0"/>
          </a:p>
        </p:txBody>
      </p:sp>
      <p:sp>
        <p:nvSpPr>
          <p:cNvPr id="6" name="Rettangolo 5"/>
          <p:cNvSpPr/>
          <p:nvPr/>
        </p:nvSpPr>
        <p:spPr>
          <a:xfrm>
            <a:off x="139725" y="307649"/>
            <a:ext cx="8693099" cy="276999"/>
          </a:xfrm>
          <a:prstGeom prst="rect">
            <a:avLst/>
          </a:prstGeom>
        </p:spPr>
        <p:txBody>
          <a:bodyPr wrap="square">
            <a:spAutoFit/>
          </a:bodyPr>
          <a:lstStyle/>
          <a:p>
            <a:pPr algn="ctr"/>
            <a:endParaRPr lang="en-US" sz="1200" dirty="0">
              <a:solidFill>
                <a:prstClr val="black">
                  <a:lumMod val="75000"/>
                  <a:lumOff val="25000"/>
                </a:prstClr>
              </a:solidFill>
              <a:latin typeface="Lucida Sans Unicode" panose="020B0602030504020204" pitchFamily="34" charset="0"/>
              <a:cs typeface="Lucida Sans Unicode" panose="020B0602030504020204" pitchFamily="34" charset="0"/>
            </a:endParaRPr>
          </a:p>
        </p:txBody>
      </p:sp>
      <p:pic>
        <p:nvPicPr>
          <p:cNvPr id="22" name="Segnaposto contenuto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49343" y="6530879"/>
            <a:ext cx="1467596" cy="260263"/>
          </a:xfrm>
          <a:prstGeom prst="rect">
            <a:avLst/>
          </a:prstGeom>
        </p:spPr>
      </p:pic>
      <p:sp>
        <p:nvSpPr>
          <p:cNvPr id="12" name="Titolo 1"/>
          <p:cNvSpPr txBox="1">
            <a:spLocks/>
          </p:cNvSpPr>
          <p:nvPr/>
        </p:nvSpPr>
        <p:spPr>
          <a:xfrm>
            <a:off x="95250" y="307975"/>
            <a:ext cx="9048750" cy="696913"/>
          </a:xfrm>
          <a:prstGeom prst="rect">
            <a:avLst/>
          </a:prstGeom>
          <a:noFill/>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r>
              <a:rPr lang="en-US" dirty="0" smtClean="0"/>
              <a:t>Report structure</a:t>
            </a:r>
            <a:endParaRPr lang="it-IT"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7324" y="2190750"/>
            <a:ext cx="33655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asellaDiTesto 1"/>
          <p:cNvSpPr txBox="1"/>
          <p:nvPr/>
        </p:nvSpPr>
        <p:spPr>
          <a:xfrm>
            <a:off x="447674" y="4164568"/>
            <a:ext cx="962025" cy="338554"/>
          </a:xfrm>
          <a:prstGeom prst="rect">
            <a:avLst/>
          </a:prstGeom>
          <a:noFill/>
        </p:spPr>
        <p:txBody>
          <a:bodyPr wrap="square" rtlCol="0">
            <a:spAutoFit/>
          </a:bodyPr>
          <a:lstStyle/>
          <a:p>
            <a:r>
              <a:rPr lang="it-IT" sz="1600" b="1" dirty="0" smtClean="0">
                <a:solidFill>
                  <a:prstClr val="white"/>
                </a:solidFill>
                <a:latin typeface="Arial Narrow" panose="020B0606020202030204" pitchFamily="34" charset="0"/>
              </a:rPr>
              <a:t>USA</a:t>
            </a:r>
            <a:endParaRPr lang="it-IT" sz="1600" b="1" dirty="0">
              <a:solidFill>
                <a:prstClr val="white"/>
              </a:solidFill>
              <a:latin typeface="Arial Narrow" panose="020B0606020202030204" pitchFamily="34" charset="0"/>
            </a:endParaRP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54" y="3100306"/>
            <a:ext cx="320675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asellaDiTesto 2"/>
          <p:cNvSpPr txBox="1"/>
          <p:nvPr/>
        </p:nvSpPr>
        <p:spPr>
          <a:xfrm>
            <a:off x="741907" y="1004888"/>
            <a:ext cx="7935368" cy="4724370"/>
          </a:xfrm>
          <a:prstGeom prst="rect">
            <a:avLst/>
          </a:prstGeom>
          <a:noFill/>
        </p:spPr>
        <p:txBody>
          <a:bodyPr wrap="square" rtlCol="0">
            <a:spAutoFit/>
          </a:bodyPr>
          <a:lstStyle/>
          <a:p>
            <a:pPr marL="285750"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With the mindset is 100% compatible with current code</a:t>
            </a:r>
          </a:p>
          <a:p>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marL="285750"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XML</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Table reference</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Contain info to display value of particular item</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Parameters</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Contain info to display items</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Position</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Contain info to position where to display items</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Rule</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Contain relations among items based on value</a:t>
            </a:r>
          </a:p>
          <a:p>
            <a:pPr lvl="2"/>
            <a:endParaRPr lang="en-US" sz="1400" spc="-20" dirty="0">
              <a:solidFill>
                <a:prstClr val="black"/>
              </a:solidFill>
              <a:latin typeface="Lucida Sans Unicode" panose="020B0602030504020204" pitchFamily="34" charset="0"/>
              <a:cs typeface="Lucida Sans Unicode" panose="020B0602030504020204" pitchFamily="34" charset="0"/>
            </a:endParaRPr>
          </a:p>
          <a:p>
            <a:pPr marL="285750"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Source code</a:t>
            </a:r>
          </a:p>
          <a:p>
            <a:pPr marL="742950" lvl="1" indent="-285750">
              <a:spcBef>
                <a:spcPts val="600"/>
              </a:spcBef>
              <a:buFont typeface="Arial" pitchFamily="34" charset="0"/>
              <a:buChar char="•"/>
            </a:pPr>
            <a:r>
              <a:rPr lang="en-US" sz="1400" spc="-20" dirty="0" err="1" smtClean="0">
                <a:solidFill>
                  <a:prstClr val="black"/>
                </a:solidFill>
                <a:latin typeface="Lucida Sans Unicode" panose="020B0602030504020204" pitchFamily="34" charset="0"/>
                <a:cs typeface="Lucida Sans Unicode" panose="020B0602030504020204" pitchFamily="34" charset="0"/>
              </a:rPr>
              <a:t>ConfigItemHeader.h</a:t>
            </a:r>
            <a:r>
              <a:rPr lang="en-US" sz="1400" spc="-20" dirty="0" smtClean="0">
                <a:solidFill>
                  <a:prstClr val="black"/>
                </a:solidFill>
                <a:latin typeface="Lucida Sans Unicode" panose="020B0602030504020204" pitchFamily="34" charset="0"/>
                <a:cs typeface="Lucida Sans Unicode" panose="020B0602030504020204" pitchFamily="34" charset="0"/>
              </a:rPr>
              <a:t> -&gt; only input file to integrate current project</a:t>
            </a:r>
          </a:p>
          <a:p>
            <a:pPr marL="742950" lvl="1"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ConfigItemNormal.cpp</a:t>
            </a:r>
          </a:p>
          <a:p>
            <a:pPr marL="742950" lvl="1"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ConfigItemSpecial.cpp</a:t>
            </a:r>
          </a:p>
          <a:p>
            <a:pPr marL="742950" lvl="1" indent="-285750">
              <a:spcBef>
                <a:spcPts val="600"/>
              </a:spcBef>
              <a:buFont typeface="Arial" pitchFamily="34" charset="0"/>
              <a:buChar char="•"/>
            </a:pPr>
            <a:r>
              <a:rPr lang="en-US" sz="1400" spc="-20" dirty="0" err="1" smtClean="0">
                <a:solidFill>
                  <a:prstClr val="black"/>
                </a:solidFill>
                <a:latin typeface="Lucida Sans Unicode" panose="020B0602030504020204" pitchFamily="34" charset="0"/>
                <a:cs typeface="Lucida Sans Unicode" panose="020B0602030504020204" pitchFamily="34" charset="0"/>
              </a:rPr>
              <a:t>ConfigItemStructure.h</a:t>
            </a:r>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marL="742950" lvl="1"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ConfigItemAccessFunc.cpp</a:t>
            </a:r>
          </a:p>
          <a:p>
            <a:pPr marL="742950" lvl="1"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ConfigItemDelta.cpp</a:t>
            </a:r>
          </a:p>
        </p:txBody>
      </p:sp>
    </p:spTree>
    <p:extLst>
      <p:ext uri="{BB962C8B-B14F-4D97-AF65-F5344CB8AC3E}">
        <p14:creationId xmlns:p14="http://schemas.microsoft.com/office/powerpoint/2010/main" val="715010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egnaposto numero diapositiva 3"/>
          <p:cNvSpPr>
            <a:spLocks noGrp="1"/>
          </p:cNvSpPr>
          <p:nvPr>
            <p:ph type="sldNum" sz="quarter" idx="10"/>
          </p:nvPr>
        </p:nvSpPr>
        <p:spPr/>
        <p:txBody>
          <a:bodyPr/>
          <a:lstStyle/>
          <a:p>
            <a:fld id="{72C2BF82-A7EA-419E-A6D8-59190EA55268}" type="slidenum">
              <a:rPr lang="en-US" smtClean="0"/>
              <a:pPr/>
              <a:t>3</a:t>
            </a:fld>
            <a:endParaRPr lang="en-US"/>
          </a:p>
        </p:txBody>
      </p:sp>
      <p:sp>
        <p:nvSpPr>
          <p:cNvPr id="7" name="CasellaDiTesto 6"/>
          <p:cNvSpPr txBox="1"/>
          <p:nvPr/>
        </p:nvSpPr>
        <p:spPr>
          <a:xfrm>
            <a:off x="264921" y="6472509"/>
            <a:ext cx="2059537" cy="307777"/>
          </a:xfrm>
          <a:prstGeom prst="rect">
            <a:avLst/>
          </a:prstGeom>
          <a:noFill/>
        </p:spPr>
        <p:txBody>
          <a:bodyPr wrap="square" rtlCol="0">
            <a:spAutoFit/>
          </a:bodyPr>
          <a:lstStyle/>
          <a:p>
            <a:r>
              <a:rPr lang="it-IT" sz="900" spc="200" dirty="0" smtClean="0">
                <a:solidFill>
                  <a:srgbClr val="002596"/>
                </a:solidFill>
                <a:latin typeface="Lucida Sans Unicode" panose="020B0602030504020204" pitchFamily="34" charset="0"/>
                <a:cs typeface="Lucida Sans Unicode" panose="020B0602030504020204" pitchFamily="34" charset="0"/>
              </a:rPr>
              <a:t>www.datalogic.com</a:t>
            </a:r>
          </a:p>
          <a:p>
            <a:r>
              <a:rPr lang="it-IT" sz="500" dirty="0" smtClean="0">
                <a:solidFill>
                  <a:prstClr val="white">
                    <a:lumMod val="75000"/>
                  </a:prstClr>
                </a:solidFill>
                <a:latin typeface="Arial Narrow" panose="020B0606020202030204" pitchFamily="34" charset="0"/>
                <a:cs typeface="Lucida Sans Unicode" panose="020B0602030504020204" pitchFamily="34" charset="0"/>
              </a:rPr>
              <a:t>Copyright Datalogic 2017 –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Confidential</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&amp;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Proprietary</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Information</a:t>
            </a:r>
            <a:endParaRPr lang="it-IT" sz="500" dirty="0">
              <a:solidFill>
                <a:prstClr val="white">
                  <a:lumMod val="75000"/>
                </a:prstClr>
              </a:solidFill>
              <a:latin typeface="Arial Narrow" panose="020B0606020202030204" pitchFamily="34" charset="0"/>
              <a:cs typeface="Lucida Sans Unicode" panose="020B0602030504020204" pitchFamily="34" charset="0"/>
            </a:endParaRPr>
          </a:p>
        </p:txBody>
      </p:sp>
      <p:sp>
        <p:nvSpPr>
          <p:cNvPr id="8" name="Rettangolo 7"/>
          <p:cNvSpPr/>
          <p:nvPr/>
        </p:nvSpPr>
        <p:spPr>
          <a:xfrm>
            <a:off x="0" y="0"/>
            <a:ext cx="9144000" cy="307649"/>
          </a:xfrm>
          <a:prstGeom prst="rect">
            <a:avLst/>
          </a:prstGeom>
          <a:solidFill>
            <a:srgbClr val="002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prstClr val="white"/>
              </a:solidFill>
            </a:endParaRPr>
          </a:p>
        </p:txBody>
      </p:sp>
      <p:sp>
        <p:nvSpPr>
          <p:cNvPr id="11" name="Titolo 1"/>
          <p:cNvSpPr txBox="1">
            <a:spLocks/>
          </p:cNvSpPr>
          <p:nvPr/>
        </p:nvSpPr>
        <p:spPr>
          <a:xfrm>
            <a:off x="741907" y="881393"/>
            <a:ext cx="7426024" cy="894289"/>
          </a:xfrm>
          <a:prstGeom prst="rect">
            <a:avLst/>
          </a:prstGeom>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endParaRPr lang="it-IT" dirty="0"/>
          </a:p>
        </p:txBody>
      </p:sp>
      <p:sp>
        <p:nvSpPr>
          <p:cNvPr id="6" name="Rettangolo 5"/>
          <p:cNvSpPr/>
          <p:nvPr/>
        </p:nvSpPr>
        <p:spPr>
          <a:xfrm>
            <a:off x="139725" y="307649"/>
            <a:ext cx="8693099" cy="276999"/>
          </a:xfrm>
          <a:prstGeom prst="rect">
            <a:avLst/>
          </a:prstGeom>
        </p:spPr>
        <p:txBody>
          <a:bodyPr wrap="square">
            <a:spAutoFit/>
          </a:bodyPr>
          <a:lstStyle/>
          <a:p>
            <a:pPr algn="ctr"/>
            <a:endParaRPr lang="en-US" sz="1200" dirty="0">
              <a:solidFill>
                <a:prstClr val="black">
                  <a:lumMod val="75000"/>
                  <a:lumOff val="25000"/>
                </a:prstClr>
              </a:solidFill>
              <a:latin typeface="Lucida Sans Unicode" panose="020B0602030504020204" pitchFamily="34" charset="0"/>
              <a:cs typeface="Lucida Sans Unicode" panose="020B0602030504020204" pitchFamily="34" charset="0"/>
            </a:endParaRPr>
          </a:p>
        </p:txBody>
      </p:sp>
      <p:pic>
        <p:nvPicPr>
          <p:cNvPr id="22" name="Segnaposto contenuto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49343" y="6530879"/>
            <a:ext cx="1467596" cy="260263"/>
          </a:xfrm>
          <a:prstGeom prst="rect">
            <a:avLst/>
          </a:prstGeom>
        </p:spPr>
      </p:pic>
      <p:sp>
        <p:nvSpPr>
          <p:cNvPr id="12" name="Titolo 1"/>
          <p:cNvSpPr txBox="1">
            <a:spLocks/>
          </p:cNvSpPr>
          <p:nvPr/>
        </p:nvSpPr>
        <p:spPr>
          <a:xfrm>
            <a:off x="95250" y="307975"/>
            <a:ext cx="9048750" cy="696913"/>
          </a:xfrm>
          <a:prstGeom prst="rect">
            <a:avLst/>
          </a:prstGeom>
          <a:noFill/>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r>
              <a:rPr lang="en-US" dirty="0" smtClean="0"/>
              <a:t>Real demo</a:t>
            </a:r>
            <a:endParaRPr lang="it-IT"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7324" y="2190750"/>
            <a:ext cx="33655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asellaDiTesto 1"/>
          <p:cNvSpPr txBox="1"/>
          <p:nvPr/>
        </p:nvSpPr>
        <p:spPr>
          <a:xfrm>
            <a:off x="447674" y="4164568"/>
            <a:ext cx="962025" cy="338554"/>
          </a:xfrm>
          <a:prstGeom prst="rect">
            <a:avLst/>
          </a:prstGeom>
          <a:noFill/>
        </p:spPr>
        <p:txBody>
          <a:bodyPr wrap="square" rtlCol="0">
            <a:spAutoFit/>
          </a:bodyPr>
          <a:lstStyle/>
          <a:p>
            <a:r>
              <a:rPr lang="it-IT" sz="1600" b="1" dirty="0" smtClean="0">
                <a:solidFill>
                  <a:prstClr val="white"/>
                </a:solidFill>
                <a:latin typeface="Arial Narrow" panose="020B0606020202030204" pitchFamily="34" charset="0"/>
              </a:rPr>
              <a:t>USA</a:t>
            </a:r>
            <a:endParaRPr lang="it-IT" sz="1600" b="1" dirty="0">
              <a:solidFill>
                <a:prstClr val="white"/>
              </a:solidFill>
              <a:latin typeface="Arial Narrow" panose="020B0606020202030204" pitchFamily="34" charset="0"/>
            </a:endParaRP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54" y="3100306"/>
            <a:ext cx="320675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1500887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egnaposto numero diapositiva 3"/>
          <p:cNvSpPr>
            <a:spLocks noGrp="1"/>
          </p:cNvSpPr>
          <p:nvPr>
            <p:ph type="sldNum" sz="quarter" idx="10"/>
          </p:nvPr>
        </p:nvSpPr>
        <p:spPr/>
        <p:txBody>
          <a:bodyPr/>
          <a:lstStyle/>
          <a:p>
            <a:fld id="{72C2BF82-A7EA-419E-A6D8-59190EA55268}" type="slidenum">
              <a:rPr lang="en-US" smtClean="0"/>
              <a:pPr/>
              <a:t>4</a:t>
            </a:fld>
            <a:endParaRPr lang="en-US"/>
          </a:p>
        </p:txBody>
      </p:sp>
      <p:sp>
        <p:nvSpPr>
          <p:cNvPr id="7" name="CasellaDiTesto 6"/>
          <p:cNvSpPr txBox="1"/>
          <p:nvPr/>
        </p:nvSpPr>
        <p:spPr>
          <a:xfrm>
            <a:off x="264921" y="6472509"/>
            <a:ext cx="2059537" cy="307777"/>
          </a:xfrm>
          <a:prstGeom prst="rect">
            <a:avLst/>
          </a:prstGeom>
          <a:noFill/>
        </p:spPr>
        <p:txBody>
          <a:bodyPr wrap="square" rtlCol="0">
            <a:spAutoFit/>
          </a:bodyPr>
          <a:lstStyle/>
          <a:p>
            <a:r>
              <a:rPr lang="it-IT" sz="900" spc="200" dirty="0" smtClean="0">
                <a:solidFill>
                  <a:srgbClr val="002596"/>
                </a:solidFill>
                <a:latin typeface="Lucida Sans Unicode" panose="020B0602030504020204" pitchFamily="34" charset="0"/>
                <a:cs typeface="Lucida Sans Unicode" panose="020B0602030504020204" pitchFamily="34" charset="0"/>
              </a:rPr>
              <a:t>www.datalogic.com</a:t>
            </a:r>
          </a:p>
          <a:p>
            <a:r>
              <a:rPr lang="it-IT" sz="500" dirty="0" smtClean="0">
                <a:solidFill>
                  <a:prstClr val="white">
                    <a:lumMod val="75000"/>
                  </a:prstClr>
                </a:solidFill>
                <a:latin typeface="Arial Narrow" panose="020B0606020202030204" pitchFamily="34" charset="0"/>
                <a:cs typeface="Lucida Sans Unicode" panose="020B0602030504020204" pitchFamily="34" charset="0"/>
              </a:rPr>
              <a:t>Copyright Datalogic 2017 –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Confidential</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&amp;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Proprietary</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Information</a:t>
            </a:r>
            <a:endParaRPr lang="it-IT" sz="500" dirty="0">
              <a:solidFill>
                <a:prstClr val="white">
                  <a:lumMod val="75000"/>
                </a:prstClr>
              </a:solidFill>
              <a:latin typeface="Arial Narrow" panose="020B0606020202030204" pitchFamily="34" charset="0"/>
              <a:cs typeface="Lucida Sans Unicode" panose="020B0602030504020204" pitchFamily="34" charset="0"/>
            </a:endParaRPr>
          </a:p>
        </p:txBody>
      </p:sp>
      <p:sp>
        <p:nvSpPr>
          <p:cNvPr id="8" name="Rettangolo 7"/>
          <p:cNvSpPr/>
          <p:nvPr/>
        </p:nvSpPr>
        <p:spPr>
          <a:xfrm>
            <a:off x="0" y="0"/>
            <a:ext cx="9144000" cy="307649"/>
          </a:xfrm>
          <a:prstGeom prst="rect">
            <a:avLst/>
          </a:prstGeom>
          <a:solidFill>
            <a:srgbClr val="002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prstClr val="white"/>
              </a:solidFill>
            </a:endParaRPr>
          </a:p>
        </p:txBody>
      </p:sp>
      <p:sp>
        <p:nvSpPr>
          <p:cNvPr id="11" name="Titolo 1"/>
          <p:cNvSpPr txBox="1">
            <a:spLocks/>
          </p:cNvSpPr>
          <p:nvPr/>
        </p:nvSpPr>
        <p:spPr>
          <a:xfrm>
            <a:off x="741907" y="881393"/>
            <a:ext cx="7426024" cy="894289"/>
          </a:xfrm>
          <a:prstGeom prst="rect">
            <a:avLst/>
          </a:prstGeom>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endParaRPr lang="it-IT" dirty="0"/>
          </a:p>
        </p:txBody>
      </p:sp>
      <p:sp>
        <p:nvSpPr>
          <p:cNvPr id="6" name="Rettangolo 5"/>
          <p:cNvSpPr/>
          <p:nvPr/>
        </p:nvSpPr>
        <p:spPr>
          <a:xfrm>
            <a:off x="139725" y="307649"/>
            <a:ext cx="8693099" cy="276999"/>
          </a:xfrm>
          <a:prstGeom prst="rect">
            <a:avLst/>
          </a:prstGeom>
        </p:spPr>
        <p:txBody>
          <a:bodyPr wrap="square">
            <a:spAutoFit/>
          </a:bodyPr>
          <a:lstStyle/>
          <a:p>
            <a:pPr algn="ctr"/>
            <a:endParaRPr lang="en-US" sz="1200" dirty="0">
              <a:solidFill>
                <a:prstClr val="black">
                  <a:lumMod val="75000"/>
                  <a:lumOff val="25000"/>
                </a:prstClr>
              </a:solidFill>
              <a:latin typeface="Lucida Sans Unicode" panose="020B0602030504020204" pitchFamily="34" charset="0"/>
              <a:cs typeface="Lucida Sans Unicode" panose="020B0602030504020204" pitchFamily="34" charset="0"/>
            </a:endParaRPr>
          </a:p>
        </p:txBody>
      </p:sp>
      <p:pic>
        <p:nvPicPr>
          <p:cNvPr id="22" name="Segnaposto contenuto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49343" y="6530879"/>
            <a:ext cx="1467596" cy="260263"/>
          </a:xfrm>
          <a:prstGeom prst="rect">
            <a:avLst/>
          </a:prstGeom>
        </p:spPr>
      </p:pic>
      <p:sp>
        <p:nvSpPr>
          <p:cNvPr id="12" name="Titolo 1"/>
          <p:cNvSpPr txBox="1">
            <a:spLocks/>
          </p:cNvSpPr>
          <p:nvPr/>
        </p:nvSpPr>
        <p:spPr>
          <a:xfrm>
            <a:off x="95250" y="307975"/>
            <a:ext cx="9048750" cy="696913"/>
          </a:xfrm>
          <a:prstGeom prst="rect">
            <a:avLst/>
          </a:prstGeom>
          <a:noFill/>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r>
              <a:rPr lang="en-US" dirty="0" smtClean="0"/>
              <a:t>Status</a:t>
            </a:r>
            <a:endParaRPr lang="it-IT"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7324" y="2190750"/>
            <a:ext cx="33655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asellaDiTesto 1"/>
          <p:cNvSpPr txBox="1"/>
          <p:nvPr/>
        </p:nvSpPr>
        <p:spPr>
          <a:xfrm>
            <a:off x="447674" y="4164568"/>
            <a:ext cx="962025" cy="338554"/>
          </a:xfrm>
          <a:prstGeom prst="rect">
            <a:avLst/>
          </a:prstGeom>
          <a:noFill/>
        </p:spPr>
        <p:txBody>
          <a:bodyPr wrap="square" rtlCol="0">
            <a:spAutoFit/>
          </a:bodyPr>
          <a:lstStyle/>
          <a:p>
            <a:r>
              <a:rPr lang="it-IT" sz="1600" b="1" dirty="0" smtClean="0">
                <a:solidFill>
                  <a:prstClr val="white"/>
                </a:solidFill>
                <a:latin typeface="Arial Narrow" panose="020B0606020202030204" pitchFamily="34" charset="0"/>
              </a:rPr>
              <a:t>USA</a:t>
            </a:r>
            <a:endParaRPr lang="it-IT" sz="1600" b="1" dirty="0">
              <a:solidFill>
                <a:prstClr val="white"/>
              </a:solidFill>
              <a:latin typeface="Arial Narrow" panose="020B0606020202030204" pitchFamily="34" charset="0"/>
            </a:endParaRP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54" y="3100306"/>
            <a:ext cx="320675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asellaDiTesto 2"/>
          <p:cNvSpPr txBox="1"/>
          <p:nvPr/>
        </p:nvSpPr>
        <p:spPr>
          <a:xfrm>
            <a:off x="741907" y="1004888"/>
            <a:ext cx="7739153" cy="5432256"/>
          </a:xfrm>
          <a:prstGeom prst="rect">
            <a:avLst/>
          </a:prstGeom>
          <a:noFill/>
        </p:spPr>
        <p:txBody>
          <a:bodyPr wrap="square" rtlCol="0">
            <a:spAutoFit/>
          </a:bodyPr>
          <a:lstStyle/>
          <a:p>
            <a:pPr marL="285750"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XML – </a:t>
            </a:r>
            <a:r>
              <a:rPr lang="en-US" sz="1400" spc="-20" smtClean="0">
                <a:solidFill>
                  <a:srgbClr val="00B050"/>
                </a:solidFill>
                <a:latin typeface="Lucida Sans Unicode" panose="020B0602030504020204" pitchFamily="34" charset="0"/>
                <a:cs typeface="Lucida Sans Unicode" panose="020B0602030504020204" pitchFamily="34" charset="0"/>
              </a:rPr>
              <a:t>Load to </a:t>
            </a:r>
            <a:r>
              <a:rPr lang="en-US" sz="1400" spc="-20" dirty="0" smtClean="0">
                <a:solidFill>
                  <a:srgbClr val="00B050"/>
                </a:solidFill>
                <a:latin typeface="Lucida Sans Unicode" panose="020B0602030504020204" pitchFamily="34" charset="0"/>
                <a:cs typeface="Lucida Sans Unicode" panose="020B0602030504020204" pitchFamily="34" charset="0"/>
              </a:rPr>
              <a:t>Aladdin</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Table reference</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Parameters</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Position</a:t>
            </a:r>
          </a:p>
          <a:p>
            <a:pPr lvl="1"/>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marL="285750"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Source code – </a:t>
            </a:r>
            <a:r>
              <a:rPr lang="en-US" sz="1400" spc="-20" dirty="0" smtClean="0">
                <a:solidFill>
                  <a:srgbClr val="00B050"/>
                </a:solidFill>
                <a:latin typeface="Lucida Sans Unicode" panose="020B0602030504020204" pitchFamily="34" charset="0"/>
                <a:cs typeface="Lucida Sans Unicode" panose="020B0602030504020204" pitchFamily="34" charset="0"/>
              </a:rPr>
              <a:t>Able to </a:t>
            </a:r>
            <a:r>
              <a:rPr lang="en-US" sz="1400" spc="-20" dirty="0" smtClean="0">
                <a:solidFill>
                  <a:srgbClr val="00B050"/>
                </a:solidFill>
                <a:latin typeface="Lucida Sans Unicode" panose="020B0602030504020204" pitchFamily="34" charset="0"/>
                <a:cs typeface="Lucida Sans Unicode" panose="020B0602030504020204" pitchFamily="34" charset="0"/>
              </a:rPr>
              <a:t>integrate with source</a:t>
            </a:r>
          </a:p>
          <a:p>
            <a:pPr marL="742950" lvl="1" indent="-285750">
              <a:buFont typeface="Arial" pitchFamily="34" charset="0"/>
              <a:buChar char="•"/>
            </a:pPr>
            <a:r>
              <a:rPr lang="en-US" sz="1400" spc="-20" dirty="0" err="1">
                <a:solidFill>
                  <a:prstClr val="black"/>
                </a:solidFill>
                <a:latin typeface="Lucida Sans Unicode" panose="020B0602030504020204" pitchFamily="34" charset="0"/>
                <a:cs typeface="Lucida Sans Unicode" panose="020B0602030504020204" pitchFamily="34" charset="0"/>
              </a:rPr>
              <a:t>ConfigItemHeader.h</a:t>
            </a:r>
            <a:endParaRPr lang="en-US" sz="1400" spc="-20" dirty="0">
              <a:solidFill>
                <a:prstClr val="black"/>
              </a:solidFill>
              <a:latin typeface="Lucida Sans Unicode" panose="020B0602030504020204" pitchFamily="34" charset="0"/>
              <a:cs typeface="Lucida Sans Unicode" panose="020B0602030504020204" pitchFamily="34" charset="0"/>
            </a:endParaRP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ConfigItemNormal.cpp</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Missing interface info –&gt; </a:t>
            </a:r>
            <a:r>
              <a:rPr lang="en-US" sz="1400" b="1" spc="-20" dirty="0" smtClean="0">
                <a:solidFill>
                  <a:srgbClr val="FF0000"/>
                </a:solidFill>
                <a:latin typeface="Lucida Sans Unicode" panose="020B0602030504020204" pitchFamily="34" charset="0"/>
                <a:cs typeface="Lucida Sans Unicode" panose="020B0602030504020204" pitchFamily="34" charset="0"/>
              </a:rPr>
              <a:t>Question</a:t>
            </a:r>
            <a:r>
              <a:rPr lang="en-US" sz="1400" spc="-20" dirty="0" smtClean="0">
                <a:solidFill>
                  <a:srgbClr val="FF0000"/>
                </a:solidFill>
                <a:latin typeface="Lucida Sans Unicode" panose="020B0602030504020204" pitchFamily="34" charset="0"/>
                <a:cs typeface="Lucida Sans Unicode" panose="020B0602030504020204" pitchFamily="34" charset="0"/>
              </a:rPr>
              <a:t>: Should we remove this feature</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ConfigItemSpecial.cpp</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ConfigItemAccessFunc.cpp</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Introduce optimize with saving flash size -&gt; </a:t>
            </a:r>
            <a:r>
              <a:rPr lang="en-US" sz="1400" b="1" spc="-20" dirty="0" smtClean="0">
                <a:solidFill>
                  <a:srgbClr val="FF0000"/>
                </a:solidFill>
                <a:latin typeface="Lucida Sans Unicode" panose="020B0602030504020204" pitchFamily="34" charset="0"/>
                <a:cs typeface="Lucida Sans Unicode" panose="020B0602030504020204" pitchFamily="34" charset="0"/>
              </a:rPr>
              <a:t>Question</a:t>
            </a:r>
            <a:r>
              <a:rPr lang="en-US" sz="1400" spc="-20" dirty="0" smtClean="0">
                <a:solidFill>
                  <a:srgbClr val="FF0000"/>
                </a:solidFill>
                <a:latin typeface="Lucida Sans Unicode" panose="020B0602030504020204" pitchFamily="34" charset="0"/>
                <a:cs typeface="Lucida Sans Unicode" panose="020B0602030504020204" pitchFamily="34" charset="0"/>
              </a:rPr>
              <a:t>: Decide to use new structure or not?</a:t>
            </a:r>
          </a:p>
          <a:p>
            <a:pPr marL="285750" indent="-285750">
              <a:buFont typeface="Arial" pitchFamily="34" charset="0"/>
              <a:buChar char="•"/>
            </a:pPr>
            <a:endParaRPr lang="en-US" sz="1400" spc="-20" dirty="0" smtClean="0">
              <a:solidFill>
                <a:srgbClr val="FF0000"/>
              </a:solidFill>
              <a:latin typeface="Lucida Sans Unicode" panose="020B0602030504020204" pitchFamily="34" charset="0"/>
              <a:cs typeface="Lucida Sans Unicode" panose="020B0602030504020204" pitchFamily="34" charset="0"/>
            </a:endParaRPr>
          </a:p>
          <a:p>
            <a:pPr marL="285750" indent="-285750">
              <a:buFont typeface="Arial" pitchFamily="34" charset="0"/>
              <a:buChar char="•"/>
            </a:pPr>
            <a:r>
              <a:rPr lang="en-US" sz="1400" spc="-20" dirty="0">
                <a:solidFill>
                  <a:prstClr val="black"/>
                </a:solidFill>
                <a:latin typeface="Lucida Sans Unicode" panose="020B0602030504020204" pitchFamily="34" charset="0"/>
                <a:cs typeface="Lucida Sans Unicode" panose="020B0602030504020204" pitchFamily="34" charset="0"/>
              </a:rPr>
              <a:t>Remain </a:t>
            </a:r>
            <a:r>
              <a:rPr lang="en-US" sz="1400" spc="-20" dirty="0" smtClean="0">
                <a:solidFill>
                  <a:prstClr val="black"/>
                </a:solidFill>
                <a:latin typeface="Lucida Sans Unicode" panose="020B0602030504020204" pitchFamily="34" charset="0"/>
                <a:cs typeface="Lucida Sans Unicode" panose="020B0602030504020204" pitchFamily="34" charset="0"/>
              </a:rPr>
              <a:t>items</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Interface info and delta tables</a:t>
            </a:r>
            <a:endParaRPr lang="en-US" sz="1400" spc="-20" dirty="0">
              <a:solidFill>
                <a:prstClr val="black"/>
              </a:solidFill>
              <a:latin typeface="Lucida Sans Unicode" panose="020B0602030504020204" pitchFamily="34" charset="0"/>
              <a:cs typeface="Lucida Sans Unicode" panose="020B0602030504020204" pitchFamily="34" charset="0"/>
            </a:endParaRPr>
          </a:p>
          <a:p>
            <a:pPr marL="1200150" lvl="2" indent="-285750">
              <a:buFont typeface="Arial" pitchFamily="34" charset="0"/>
              <a:buChar char="•"/>
            </a:pPr>
            <a:endParaRPr lang="en-US" sz="1400" spc="-20" dirty="0">
              <a:solidFill>
                <a:prstClr val="black"/>
              </a:solidFill>
              <a:latin typeface="Lucida Sans Unicode" panose="020B0602030504020204" pitchFamily="34" charset="0"/>
              <a:cs typeface="Lucida Sans Unicode" panose="020B0602030504020204" pitchFamily="34" charset="0"/>
            </a:endParaRPr>
          </a:p>
          <a:p>
            <a:pPr marL="285750"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Problems and next items</a:t>
            </a:r>
            <a:endParaRPr lang="en-US" sz="1400" spc="-20" dirty="0">
              <a:solidFill>
                <a:prstClr val="black"/>
              </a:solidFill>
              <a:latin typeface="Lucida Sans Unicode" panose="020B0602030504020204" pitchFamily="34" charset="0"/>
              <a:cs typeface="Lucida Sans Unicode" panose="020B0602030504020204" pitchFamily="34" charset="0"/>
            </a:endParaRPr>
          </a:p>
          <a:p>
            <a:pPr marL="742950" lvl="1" indent="-285750">
              <a:spcBef>
                <a:spcPts val="600"/>
              </a:spcBef>
              <a:buFont typeface="Arial" pitchFamily="34" charset="0"/>
              <a:buChar char="•"/>
            </a:pPr>
            <a:r>
              <a:rPr lang="en-US" sz="1400" spc="-20" dirty="0" smtClean="0">
                <a:solidFill>
                  <a:srgbClr val="FF0000"/>
                </a:solidFill>
                <a:latin typeface="Lucida Sans Unicode" panose="020B0602030504020204" pitchFamily="34" charset="0"/>
                <a:cs typeface="Lucida Sans Unicode" panose="020B0602030504020204" pitchFamily="34" charset="0"/>
              </a:rPr>
              <a:t>Need to update and correct Jazz information -&gt; </a:t>
            </a:r>
            <a:r>
              <a:rPr lang="en-US" sz="1400" spc="-20" dirty="0" smtClean="0">
                <a:latin typeface="Lucida Sans Unicode" panose="020B0602030504020204" pitchFamily="34" charset="0"/>
                <a:cs typeface="Lucida Sans Unicode" panose="020B0602030504020204" pitchFamily="34" charset="0"/>
              </a:rPr>
              <a:t>Gabriele ??</a:t>
            </a:r>
            <a:endParaRPr lang="en-US" sz="1400" spc="-20" dirty="0" smtClean="0">
              <a:solidFill>
                <a:srgbClr val="FF0000"/>
              </a:solidFill>
              <a:latin typeface="Lucida Sans Unicode" panose="020B0602030504020204" pitchFamily="34" charset="0"/>
              <a:cs typeface="Lucida Sans Unicode" panose="020B0602030504020204" pitchFamily="34" charset="0"/>
            </a:endParaRPr>
          </a:p>
          <a:p>
            <a:pPr marL="1200150" lvl="2" indent="-285750">
              <a:spcBef>
                <a:spcPts val="600"/>
              </a:spcBef>
              <a:buFont typeface="Arial" pitchFamily="34" charset="0"/>
              <a:buChar char="•"/>
            </a:pPr>
            <a:r>
              <a:rPr lang="en-US" sz="1400" spc="-20" dirty="0">
                <a:solidFill>
                  <a:prstClr val="black"/>
                </a:solidFill>
                <a:latin typeface="Lucida Sans Unicode" panose="020B0602030504020204" pitchFamily="34" charset="0"/>
                <a:cs typeface="Lucida Sans Unicode" panose="020B0602030504020204" pitchFamily="34" charset="0"/>
              </a:rPr>
              <a:t>443 incorrect value over 831 items </a:t>
            </a:r>
            <a:r>
              <a:rPr lang="en-US" sz="1400" spc="-20" dirty="0">
                <a:solidFill>
                  <a:srgbClr val="FF0000"/>
                </a:solidFill>
                <a:latin typeface="Lucida Sans Unicode" panose="020B0602030504020204" pitchFamily="34" charset="0"/>
                <a:cs typeface="Lucida Sans Unicode" panose="020B0602030504020204" pitchFamily="34" charset="0"/>
              </a:rPr>
              <a:t>~50%</a:t>
            </a:r>
          </a:p>
          <a:p>
            <a:pPr marL="742950" lvl="1" indent="-285750">
              <a:spcBef>
                <a:spcPts val="600"/>
              </a:spcBef>
              <a:buFont typeface="Arial" pitchFamily="34" charset="0"/>
              <a:buChar char="•"/>
            </a:pPr>
            <a:r>
              <a:rPr lang="en-US" sz="1400" spc="-20" dirty="0" smtClean="0">
                <a:solidFill>
                  <a:srgbClr val="FF0000"/>
                </a:solidFill>
                <a:latin typeface="Lucida Sans Unicode" panose="020B0602030504020204" pitchFamily="34" charset="0"/>
                <a:cs typeface="Lucida Sans Unicode" panose="020B0602030504020204" pitchFamily="34" charset="0"/>
              </a:rPr>
              <a:t>Minimum manual deployment still required for first time.</a:t>
            </a:r>
          </a:p>
          <a:p>
            <a:pPr marL="742950" lvl="1" indent="-285750">
              <a:spcBef>
                <a:spcPts val="600"/>
              </a:spcBef>
              <a:buFont typeface="Arial" pitchFamily="34" charset="0"/>
              <a:buChar char="•"/>
            </a:pPr>
            <a:r>
              <a:rPr lang="en-US" sz="1400" spc="-20" dirty="0" smtClean="0">
                <a:solidFill>
                  <a:srgbClr val="FF0000"/>
                </a:solidFill>
                <a:latin typeface="Lucida Sans Unicode" panose="020B0602030504020204" pitchFamily="34" charset="0"/>
                <a:cs typeface="Lucida Sans Unicode" panose="020B0602030504020204" pitchFamily="34" charset="0"/>
              </a:rPr>
              <a:t>Deployment issues as misalignment data between legacy code and Jazz</a:t>
            </a:r>
          </a:p>
          <a:p>
            <a:pPr marL="1200150" lvl="2" indent="-285750">
              <a:spcBef>
                <a:spcPts val="600"/>
              </a:spcBef>
              <a:buFont typeface="Arial" pitchFamily="34" charset="0"/>
              <a:buChar char="•"/>
            </a:pPr>
            <a:r>
              <a:rPr lang="en-US" sz="1400" spc="-20" dirty="0">
                <a:solidFill>
                  <a:prstClr val="black"/>
                </a:solidFill>
                <a:latin typeface="Lucida Sans Unicode" panose="020B0602030504020204" pitchFamily="34" charset="0"/>
                <a:cs typeface="Lucida Sans Unicode" panose="020B0602030504020204" pitchFamily="34" charset="0"/>
              </a:rPr>
              <a:t>CI_DATABAR_EXPANDED_LENGTH_2 </a:t>
            </a:r>
            <a:r>
              <a:rPr lang="en-US" sz="1400" spc="-20" dirty="0" smtClean="0">
                <a:solidFill>
                  <a:prstClr val="black"/>
                </a:solidFill>
                <a:latin typeface="Lucida Sans Unicode" panose="020B0602030504020204" pitchFamily="34" charset="0"/>
                <a:cs typeface="Lucida Sans Unicode" panose="020B0602030504020204" pitchFamily="34" charset="0"/>
              </a:rPr>
              <a:t>– Jazz = XBL2 </a:t>
            </a:r>
            <a:r>
              <a:rPr lang="en-US" sz="1400" spc="-20" dirty="0" err="1" smtClean="0">
                <a:solidFill>
                  <a:prstClr val="black"/>
                </a:solidFill>
                <a:latin typeface="Lucida Sans Unicode" panose="020B0602030504020204" pitchFamily="34" charset="0"/>
                <a:cs typeface="Lucida Sans Unicode" panose="020B0602030504020204" pitchFamily="34" charset="0"/>
              </a:rPr>
              <a:t>vs</a:t>
            </a:r>
            <a:r>
              <a:rPr lang="en-US" sz="1400" spc="-20" dirty="0" smtClean="0">
                <a:solidFill>
                  <a:prstClr val="black"/>
                </a:solidFill>
                <a:latin typeface="Lucida Sans Unicode" panose="020B0602030504020204" pitchFamily="34" charset="0"/>
                <a:cs typeface="Lucida Sans Unicode" panose="020B0602030504020204" pitchFamily="34" charset="0"/>
              </a:rPr>
              <a:t> Code</a:t>
            </a:r>
            <a:r>
              <a:rPr lang="en-US" sz="1400" spc="-20" dirty="0">
                <a:solidFill>
                  <a:prstClr val="black"/>
                </a:solidFill>
                <a:latin typeface="Lucida Sans Unicode" panose="020B0602030504020204" pitchFamily="34" charset="0"/>
                <a:cs typeface="Lucida Sans Unicode" panose="020B0602030504020204" pitchFamily="34" charset="0"/>
              </a:rPr>
              <a:t> </a:t>
            </a:r>
            <a:r>
              <a:rPr lang="en-US" sz="1400" spc="-20" dirty="0" smtClean="0">
                <a:solidFill>
                  <a:prstClr val="black"/>
                </a:solidFill>
                <a:latin typeface="Lucida Sans Unicode" panose="020B0602030504020204" pitchFamily="34" charset="0"/>
                <a:cs typeface="Lucida Sans Unicode" panose="020B0602030504020204" pitchFamily="34" charset="0"/>
              </a:rPr>
              <a:t>=XBL2</a:t>
            </a:r>
          </a:p>
        </p:txBody>
      </p:sp>
    </p:spTree>
    <p:extLst>
      <p:ext uri="{BB962C8B-B14F-4D97-AF65-F5344CB8AC3E}">
        <p14:creationId xmlns:p14="http://schemas.microsoft.com/office/powerpoint/2010/main" val="1532152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egnaposto numero diapositiva 3"/>
          <p:cNvSpPr>
            <a:spLocks noGrp="1"/>
          </p:cNvSpPr>
          <p:nvPr>
            <p:ph type="sldNum" sz="quarter" idx="10"/>
          </p:nvPr>
        </p:nvSpPr>
        <p:spPr/>
        <p:txBody>
          <a:bodyPr/>
          <a:lstStyle/>
          <a:p>
            <a:fld id="{72C2BF82-A7EA-419E-A6D8-59190EA55268}" type="slidenum">
              <a:rPr lang="en-US" smtClean="0"/>
              <a:pPr/>
              <a:t>5</a:t>
            </a:fld>
            <a:endParaRPr lang="en-US"/>
          </a:p>
        </p:txBody>
      </p:sp>
      <p:sp>
        <p:nvSpPr>
          <p:cNvPr id="7" name="CasellaDiTesto 6"/>
          <p:cNvSpPr txBox="1"/>
          <p:nvPr/>
        </p:nvSpPr>
        <p:spPr>
          <a:xfrm>
            <a:off x="264921" y="6472509"/>
            <a:ext cx="2059537" cy="307777"/>
          </a:xfrm>
          <a:prstGeom prst="rect">
            <a:avLst/>
          </a:prstGeom>
          <a:noFill/>
        </p:spPr>
        <p:txBody>
          <a:bodyPr wrap="square" rtlCol="0">
            <a:spAutoFit/>
          </a:bodyPr>
          <a:lstStyle/>
          <a:p>
            <a:r>
              <a:rPr lang="it-IT" sz="900" spc="200" dirty="0" smtClean="0">
                <a:solidFill>
                  <a:srgbClr val="002596"/>
                </a:solidFill>
                <a:latin typeface="Lucida Sans Unicode" panose="020B0602030504020204" pitchFamily="34" charset="0"/>
                <a:cs typeface="Lucida Sans Unicode" panose="020B0602030504020204" pitchFamily="34" charset="0"/>
              </a:rPr>
              <a:t>www.datalogic.com</a:t>
            </a:r>
          </a:p>
          <a:p>
            <a:r>
              <a:rPr lang="it-IT" sz="500" dirty="0" smtClean="0">
                <a:solidFill>
                  <a:prstClr val="white">
                    <a:lumMod val="75000"/>
                  </a:prstClr>
                </a:solidFill>
                <a:latin typeface="Arial Narrow" panose="020B0606020202030204" pitchFamily="34" charset="0"/>
                <a:cs typeface="Lucida Sans Unicode" panose="020B0602030504020204" pitchFamily="34" charset="0"/>
              </a:rPr>
              <a:t>Copyright Datalogic 2017 –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Confidential</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&amp;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Proprietary</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Information</a:t>
            </a:r>
            <a:endParaRPr lang="it-IT" sz="500" dirty="0">
              <a:solidFill>
                <a:prstClr val="white">
                  <a:lumMod val="75000"/>
                </a:prstClr>
              </a:solidFill>
              <a:latin typeface="Arial Narrow" panose="020B0606020202030204" pitchFamily="34" charset="0"/>
              <a:cs typeface="Lucida Sans Unicode" panose="020B0602030504020204" pitchFamily="34" charset="0"/>
            </a:endParaRPr>
          </a:p>
        </p:txBody>
      </p:sp>
      <p:sp>
        <p:nvSpPr>
          <p:cNvPr id="8" name="Rettangolo 7"/>
          <p:cNvSpPr/>
          <p:nvPr/>
        </p:nvSpPr>
        <p:spPr>
          <a:xfrm>
            <a:off x="0" y="0"/>
            <a:ext cx="9144000" cy="307649"/>
          </a:xfrm>
          <a:prstGeom prst="rect">
            <a:avLst/>
          </a:prstGeom>
          <a:solidFill>
            <a:srgbClr val="002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prstClr val="white"/>
              </a:solidFill>
            </a:endParaRPr>
          </a:p>
        </p:txBody>
      </p:sp>
      <p:sp>
        <p:nvSpPr>
          <p:cNvPr id="11" name="Titolo 1"/>
          <p:cNvSpPr txBox="1">
            <a:spLocks/>
          </p:cNvSpPr>
          <p:nvPr/>
        </p:nvSpPr>
        <p:spPr>
          <a:xfrm>
            <a:off x="741907" y="881393"/>
            <a:ext cx="7426024" cy="894289"/>
          </a:xfrm>
          <a:prstGeom prst="rect">
            <a:avLst/>
          </a:prstGeom>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endParaRPr lang="it-IT" dirty="0"/>
          </a:p>
        </p:txBody>
      </p:sp>
      <p:sp>
        <p:nvSpPr>
          <p:cNvPr id="6" name="Rettangolo 5"/>
          <p:cNvSpPr/>
          <p:nvPr/>
        </p:nvSpPr>
        <p:spPr>
          <a:xfrm>
            <a:off x="139725" y="307649"/>
            <a:ext cx="8693099" cy="276999"/>
          </a:xfrm>
          <a:prstGeom prst="rect">
            <a:avLst/>
          </a:prstGeom>
        </p:spPr>
        <p:txBody>
          <a:bodyPr wrap="square">
            <a:spAutoFit/>
          </a:bodyPr>
          <a:lstStyle/>
          <a:p>
            <a:pPr algn="ctr"/>
            <a:endParaRPr lang="en-US" sz="1200" dirty="0">
              <a:solidFill>
                <a:prstClr val="black">
                  <a:lumMod val="75000"/>
                  <a:lumOff val="25000"/>
                </a:prstClr>
              </a:solidFill>
              <a:latin typeface="Lucida Sans Unicode" panose="020B0602030504020204" pitchFamily="34" charset="0"/>
              <a:cs typeface="Lucida Sans Unicode" panose="020B0602030504020204" pitchFamily="34" charset="0"/>
            </a:endParaRPr>
          </a:p>
        </p:txBody>
      </p:sp>
      <p:pic>
        <p:nvPicPr>
          <p:cNvPr id="22" name="Segnaposto contenuto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49343" y="6530879"/>
            <a:ext cx="1467596" cy="260263"/>
          </a:xfrm>
          <a:prstGeom prst="rect">
            <a:avLst/>
          </a:prstGeom>
        </p:spPr>
      </p:pic>
      <p:sp>
        <p:nvSpPr>
          <p:cNvPr id="12" name="Titolo 1"/>
          <p:cNvSpPr txBox="1">
            <a:spLocks/>
          </p:cNvSpPr>
          <p:nvPr/>
        </p:nvSpPr>
        <p:spPr>
          <a:xfrm>
            <a:off x="95250" y="307975"/>
            <a:ext cx="9048750" cy="696913"/>
          </a:xfrm>
          <a:prstGeom prst="rect">
            <a:avLst/>
          </a:prstGeom>
          <a:noFill/>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r>
              <a:rPr lang="en-US" dirty="0" smtClean="0"/>
              <a:t>Configure tool</a:t>
            </a:r>
            <a:endParaRPr lang="it-IT"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7324" y="2190750"/>
            <a:ext cx="33655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asellaDiTesto 1"/>
          <p:cNvSpPr txBox="1"/>
          <p:nvPr/>
        </p:nvSpPr>
        <p:spPr>
          <a:xfrm>
            <a:off x="447674" y="4164568"/>
            <a:ext cx="962025" cy="338554"/>
          </a:xfrm>
          <a:prstGeom prst="rect">
            <a:avLst/>
          </a:prstGeom>
          <a:noFill/>
        </p:spPr>
        <p:txBody>
          <a:bodyPr wrap="square" rtlCol="0">
            <a:spAutoFit/>
          </a:bodyPr>
          <a:lstStyle/>
          <a:p>
            <a:r>
              <a:rPr lang="it-IT" sz="1600" b="1" dirty="0" smtClean="0">
                <a:solidFill>
                  <a:prstClr val="white"/>
                </a:solidFill>
                <a:latin typeface="Arial Narrow" panose="020B0606020202030204" pitchFamily="34" charset="0"/>
              </a:rPr>
              <a:t>USA</a:t>
            </a:r>
            <a:endParaRPr lang="it-IT" sz="1600" b="1" dirty="0">
              <a:solidFill>
                <a:prstClr val="white"/>
              </a:solidFill>
              <a:latin typeface="Arial Narrow" panose="020B0606020202030204" pitchFamily="34" charset="0"/>
            </a:endParaRP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54" y="3100306"/>
            <a:ext cx="320675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asellaDiTesto 2"/>
          <p:cNvSpPr txBox="1"/>
          <p:nvPr/>
        </p:nvSpPr>
        <p:spPr>
          <a:xfrm>
            <a:off x="741907" y="1004888"/>
            <a:ext cx="7739153" cy="2462213"/>
          </a:xfrm>
          <a:prstGeom prst="rect">
            <a:avLst/>
          </a:prstGeom>
          <a:noFill/>
        </p:spPr>
        <p:txBody>
          <a:bodyPr wrap="square" rtlCol="0">
            <a:spAutoFit/>
          </a:bodyPr>
          <a:lstStyle/>
          <a:p>
            <a:pPr marL="285750"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XML</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Output folder</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Product name displayed on Aladdin</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Merge and release version</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Text string on Aladdin</a:t>
            </a:r>
          </a:p>
          <a:p>
            <a:pPr marL="285750" indent="-285750">
              <a:buFont typeface="Arial" pitchFamily="34" charset="0"/>
              <a:buChar char="•"/>
            </a:pPr>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marL="285750"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Source code</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Output folder and name of header file</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Variable type and variable name of normal and special tables</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Type, name and order of members inside table</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Name of access function and </a:t>
            </a:r>
            <a:r>
              <a:rPr lang="en-US" sz="1400" spc="-20" dirty="0" err="1" smtClean="0">
                <a:solidFill>
                  <a:prstClr val="black"/>
                </a:solidFill>
                <a:latin typeface="Lucida Sans Unicode" panose="020B0602030504020204" pitchFamily="34" charset="0"/>
                <a:cs typeface="Lucida Sans Unicode" panose="020B0602030504020204" pitchFamily="34" charset="0"/>
              </a:rPr>
              <a:t>config</a:t>
            </a:r>
            <a:r>
              <a:rPr lang="en-US" sz="1400" spc="-20" dirty="0" smtClean="0">
                <a:solidFill>
                  <a:prstClr val="black"/>
                </a:solidFill>
                <a:latin typeface="Lucida Sans Unicode" panose="020B0602030504020204" pitchFamily="34" charset="0"/>
                <a:cs typeface="Lucida Sans Unicode" panose="020B0602030504020204" pitchFamily="34" charset="0"/>
              </a:rPr>
              <a:t> structure</a:t>
            </a:r>
          </a:p>
        </p:txBody>
      </p:sp>
    </p:spTree>
    <p:extLst>
      <p:ext uri="{BB962C8B-B14F-4D97-AF65-F5344CB8AC3E}">
        <p14:creationId xmlns:p14="http://schemas.microsoft.com/office/powerpoint/2010/main" val="29202017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egnaposto numero diapositiva 3"/>
          <p:cNvSpPr>
            <a:spLocks noGrp="1"/>
          </p:cNvSpPr>
          <p:nvPr>
            <p:ph type="sldNum" sz="quarter" idx="10"/>
          </p:nvPr>
        </p:nvSpPr>
        <p:spPr/>
        <p:txBody>
          <a:bodyPr/>
          <a:lstStyle/>
          <a:p>
            <a:fld id="{72C2BF82-A7EA-419E-A6D8-59190EA55268}" type="slidenum">
              <a:rPr lang="en-US" smtClean="0"/>
              <a:pPr/>
              <a:t>6</a:t>
            </a:fld>
            <a:endParaRPr lang="en-US"/>
          </a:p>
        </p:txBody>
      </p:sp>
      <p:sp>
        <p:nvSpPr>
          <p:cNvPr id="7" name="CasellaDiTesto 6"/>
          <p:cNvSpPr txBox="1"/>
          <p:nvPr/>
        </p:nvSpPr>
        <p:spPr>
          <a:xfrm>
            <a:off x="264921" y="6472509"/>
            <a:ext cx="2059537" cy="307777"/>
          </a:xfrm>
          <a:prstGeom prst="rect">
            <a:avLst/>
          </a:prstGeom>
          <a:noFill/>
        </p:spPr>
        <p:txBody>
          <a:bodyPr wrap="square" rtlCol="0">
            <a:spAutoFit/>
          </a:bodyPr>
          <a:lstStyle/>
          <a:p>
            <a:r>
              <a:rPr lang="it-IT" sz="900" spc="200" dirty="0" smtClean="0">
                <a:solidFill>
                  <a:srgbClr val="002596"/>
                </a:solidFill>
                <a:latin typeface="Lucida Sans Unicode" panose="020B0602030504020204" pitchFamily="34" charset="0"/>
                <a:cs typeface="Lucida Sans Unicode" panose="020B0602030504020204" pitchFamily="34" charset="0"/>
              </a:rPr>
              <a:t>www.datalogic.com</a:t>
            </a:r>
          </a:p>
          <a:p>
            <a:r>
              <a:rPr lang="it-IT" sz="500" dirty="0" smtClean="0">
                <a:solidFill>
                  <a:prstClr val="white">
                    <a:lumMod val="75000"/>
                  </a:prstClr>
                </a:solidFill>
                <a:latin typeface="Arial Narrow" panose="020B0606020202030204" pitchFamily="34" charset="0"/>
                <a:cs typeface="Lucida Sans Unicode" panose="020B0602030504020204" pitchFamily="34" charset="0"/>
              </a:rPr>
              <a:t>Copyright Datalogic 2017 –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Confidential</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&amp;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Proprietary</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Information</a:t>
            </a:r>
            <a:endParaRPr lang="it-IT" sz="500" dirty="0">
              <a:solidFill>
                <a:prstClr val="white">
                  <a:lumMod val="75000"/>
                </a:prstClr>
              </a:solidFill>
              <a:latin typeface="Arial Narrow" panose="020B0606020202030204" pitchFamily="34" charset="0"/>
              <a:cs typeface="Lucida Sans Unicode" panose="020B0602030504020204" pitchFamily="34" charset="0"/>
            </a:endParaRPr>
          </a:p>
        </p:txBody>
      </p:sp>
      <p:sp>
        <p:nvSpPr>
          <p:cNvPr id="8" name="Rettangolo 7"/>
          <p:cNvSpPr/>
          <p:nvPr/>
        </p:nvSpPr>
        <p:spPr>
          <a:xfrm>
            <a:off x="0" y="0"/>
            <a:ext cx="9144000" cy="307649"/>
          </a:xfrm>
          <a:prstGeom prst="rect">
            <a:avLst/>
          </a:prstGeom>
          <a:solidFill>
            <a:srgbClr val="002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prstClr val="white"/>
              </a:solidFill>
            </a:endParaRPr>
          </a:p>
        </p:txBody>
      </p:sp>
      <p:sp>
        <p:nvSpPr>
          <p:cNvPr id="11" name="Titolo 1"/>
          <p:cNvSpPr txBox="1">
            <a:spLocks/>
          </p:cNvSpPr>
          <p:nvPr/>
        </p:nvSpPr>
        <p:spPr>
          <a:xfrm>
            <a:off x="741907" y="881393"/>
            <a:ext cx="7426024" cy="894289"/>
          </a:xfrm>
          <a:prstGeom prst="rect">
            <a:avLst/>
          </a:prstGeom>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endParaRPr lang="it-IT" dirty="0"/>
          </a:p>
        </p:txBody>
      </p:sp>
      <p:sp>
        <p:nvSpPr>
          <p:cNvPr id="6" name="Rettangolo 5"/>
          <p:cNvSpPr/>
          <p:nvPr/>
        </p:nvSpPr>
        <p:spPr>
          <a:xfrm>
            <a:off x="139725" y="307649"/>
            <a:ext cx="8693099" cy="276999"/>
          </a:xfrm>
          <a:prstGeom prst="rect">
            <a:avLst/>
          </a:prstGeom>
        </p:spPr>
        <p:txBody>
          <a:bodyPr wrap="square">
            <a:spAutoFit/>
          </a:bodyPr>
          <a:lstStyle/>
          <a:p>
            <a:pPr algn="ctr"/>
            <a:endParaRPr lang="en-US" sz="1200" dirty="0">
              <a:solidFill>
                <a:prstClr val="black">
                  <a:lumMod val="75000"/>
                  <a:lumOff val="25000"/>
                </a:prstClr>
              </a:solidFill>
              <a:latin typeface="Lucida Sans Unicode" panose="020B0602030504020204" pitchFamily="34" charset="0"/>
              <a:cs typeface="Lucida Sans Unicode" panose="020B0602030504020204" pitchFamily="34" charset="0"/>
            </a:endParaRPr>
          </a:p>
        </p:txBody>
      </p:sp>
      <p:pic>
        <p:nvPicPr>
          <p:cNvPr id="22" name="Segnaposto contenuto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49343" y="6530879"/>
            <a:ext cx="1467596" cy="260263"/>
          </a:xfrm>
          <a:prstGeom prst="rect">
            <a:avLst/>
          </a:prstGeom>
        </p:spPr>
      </p:pic>
      <p:sp>
        <p:nvSpPr>
          <p:cNvPr id="12" name="Titolo 1"/>
          <p:cNvSpPr txBox="1">
            <a:spLocks/>
          </p:cNvSpPr>
          <p:nvPr/>
        </p:nvSpPr>
        <p:spPr>
          <a:xfrm>
            <a:off x="50154" y="307975"/>
            <a:ext cx="9048750" cy="696913"/>
          </a:xfrm>
          <a:prstGeom prst="rect">
            <a:avLst/>
          </a:prstGeom>
          <a:noFill/>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r>
              <a:rPr lang="en-US" dirty="0" smtClean="0"/>
              <a:t>Points to discuss</a:t>
            </a:r>
            <a:endParaRPr lang="it-IT"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7324" y="2190750"/>
            <a:ext cx="33655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asellaDiTesto 1"/>
          <p:cNvSpPr txBox="1"/>
          <p:nvPr/>
        </p:nvSpPr>
        <p:spPr>
          <a:xfrm>
            <a:off x="447674" y="4164568"/>
            <a:ext cx="962025" cy="338554"/>
          </a:xfrm>
          <a:prstGeom prst="rect">
            <a:avLst/>
          </a:prstGeom>
          <a:noFill/>
        </p:spPr>
        <p:txBody>
          <a:bodyPr wrap="square" rtlCol="0">
            <a:spAutoFit/>
          </a:bodyPr>
          <a:lstStyle/>
          <a:p>
            <a:r>
              <a:rPr lang="it-IT" sz="1600" b="1" dirty="0" smtClean="0">
                <a:solidFill>
                  <a:prstClr val="white"/>
                </a:solidFill>
                <a:latin typeface="Arial Narrow" panose="020B0606020202030204" pitchFamily="34" charset="0"/>
              </a:rPr>
              <a:t>USA</a:t>
            </a:r>
            <a:endParaRPr lang="it-IT" sz="1600" b="1" dirty="0">
              <a:solidFill>
                <a:prstClr val="white"/>
              </a:solidFill>
              <a:latin typeface="Arial Narrow" panose="020B0606020202030204" pitchFamily="34" charset="0"/>
            </a:endParaRP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54" y="3100306"/>
            <a:ext cx="320675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asellaDiTesto 2"/>
          <p:cNvSpPr txBox="1"/>
          <p:nvPr/>
        </p:nvSpPr>
        <p:spPr>
          <a:xfrm>
            <a:off x="741907" y="1004888"/>
            <a:ext cx="7935368" cy="3616375"/>
          </a:xfrm>
          <a:prstGeom prst="rect">
            <a:avLst/>
          </a:prstGeom>
          <a:noFill/>
        </p:spPr>
        <p:txBody>
          <a:bodyPr wrap="square" rtlCol="0">
            <a:spAutoFit/>
          </a:bodyPr>
          <a:lstStyle/>
          <a:p>
            <a:pPr marL="285750"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Interface information</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Do we want to keep feature hiding </a:t>
            </a:r>
            <a:r>
              <a:rPr lang="en-US" sz="1400" spc="-20" dirty="0" err="1" smtClean="0">
                <a:solidFill>
                  <a:prstClr val="black"/>
                </a:solidFill>
                <a:latin typeface="Lucida Sans Unicode" panose="020B0602030504020204" pitchFamily="34" charset="0"/>
                <a:cs typeface="Lucida Sans Unicode" panose="020B0602030504020204" pitchFamily="34" charset="0"/>
              </a:rPr>
              <a:t>config</a:t>
            </a:r>
            <a:r>
              <a:rPr lang="en-US" sz="1400" spc="-20" dirty="0" smtClean="0">
                <a:solidFill>
                  <a:prstClr val="black"/>
                </a:solidFill>
                <a:latin typeface="Lucida Sans Unicode" panose="020B0602030504020204" pitchFamily="34" charset="0"/>
                <a:cs typeface="Lucida Sans Unicode" panose="020B0602030504020204" pitchFamily="34" charset="0"/>
              </a:rPr>
              <a:t> items which not used for specific item</a:t>
            </a:r>
          </a:p>
          <a:p>
            <a:pPr marL="1200150" lvl="2" indent="-285750">
              <a:buFont typeface="Arial" pitchFamily="34" charset="0"/>
              <a:buChar char="•"/>
            </a:pPr>
            <a:r>
              <a:rPr lang="en-US" sz="1400" b="1" spc="-20" dirty="0" smtClean="0">
                <a:solidFill>
                  <a:srgbClr val="0070C0"/>
                </a:solidFill>
                <a:latin typeface="Lucida Sans Unicode" panose="020B0602030504020204" pitchFamily="34" charset="0"/>
                <a:cs typeface="Lucida Sans Unicode" panose="020B0602030504020204" pitchFamily="34" charset="0"/>
              </a:rPr>
              <a:t>KBSP</a:t>
            </a:r>
            <a:r>
              <a:rPr lang="en-US" sz="1400" spc="-20" dirty="0" smtClean="0">
                <a:solidFill>
                  <a:prstClr val="black"/>
                </a:solidFill>
                <a:latin typeface="Lucida Sans Unicode" panose="020B0602030504020204" pitchFamily="34" charset="0"/>
                <a:cs typeface="Lucida Sans Unicode" panose="020B0602030504020204" pitchFamily="34" charset="0"/>
              </a:rPr>
              <a:t> (keyboard speed) </a:t>
            </a:r>
            <a:r>
              <a:rPr lang="en-US" sz="1400" spc="-20" dirty="0" smtClean="0">
                <a:solidFill>
                  <a:srgbClr val="00B050"/>
                </a:solidFill>
                <a:latin typeface="Lucida Sans Unicode" panose="020B0602030504020204" pitchFamily="34" charset="0"/>
                <a:cs typeface="Lucida Sans Unicode" panose="020B0602030504020204" pitchFamily="34" charset="0"/>
              </a:rPr>
              <a:t>OK KB interface</a:t>
            </a:r>
            <a:r>
              <a:rPr lang="en-US" sz="1400" spc="-20" dirty="0" smtClean="0">
                <a:solidFill>
                  <a:srgbClr val="FF0000"/>
                </a:solidFill>
                <a:latin typeface="Lucida Sans Unicode" panose="020B0602030504020204" pitchFamily="34" charset="0"/>
                <a:cs typeface="Lucida Sans Unicode" panose="020B0602030504020204" pitchFamily="34" charset="0"/>
              </a:rPr>
              <a:t> </a:t>
            </a:r>
            <a:r>
              <a:rPr lang="en-US" sz="1400" spc="-20" dirty="0" smtClean="0">
                <a:solidFill>
                  <a:prstClr val="black"/>
                </a:solidFill>
                <a:latin typeface="Lucida Sans Unicode" panose="020B0602030504020204" pitchFamily="34" charset="0"/>
                <a:cs typeface="Lucida Sans Unicode" panose="020B0602030504020204" pitchFamily="34" charset="0"/>
              </a:rPr>
              <a:t>- </a:t>
            </a:r>
            <a:r>
              <a:rPr lang="en-US" sz="1400" spc="-20" dirty="0" smtClean="0">
                <a:solidFill>
                  <a:srgbClr val="FF0000"/>
                </a:solidFill>
                <a:latin typeface="Lucida Sans Unicode" panose="020B0602030504020204" pitchFamily="34" charset="0"/>
                <a:cs typeface="Lucida Sans Unicode" panose="020B0602030504020204" pitchFamily="34" charset="0"/>
              </a:rPr>
              <a:t>KO RS232/COM</a:t>
            </a:r>
          </a:p>
          <a:p>
            <a:pPr marL="1200150" lvl="2" indent="-285750">
              <a:buFont typeface="Arial" pitchFamily="34" charset="0"/>
              <a:buChar char="•"/>
            </a:pPr>
            <a:r>
              <a:rPr lang="en-US" sz="1400" b="1" spc="-20" dirty="0">
                <a:solidFill>
                  <a:srgbClr val="0070C0"/>
                </a:solidFill>
                <a:latin typeface="Lucida Sans Unicode" panose="020B0602030504020204" pitchFamily="34" charset="0"/>
                <a:cs typeface="Lucida Sans Unicode" panose="020B0602030504020204" pitchFamily="34" charset="0"/>
              </a:rPr>
              <a:t>R2BA</a:t>
            </a:r>
            <a:r>
              <a:rPr lang="en-US" sz="1400" spc="-20" dirty="0" smtClean="0">
                <a:solidFill>
                  <a:prstClr val="black"/>
                </a:solidFill>
                <a:latin typeface="Lucida Sans Unicode" panose="020B0602030504020204" pitchFamily="34" charset="0"/>
                <a:cs typeface="Lucida Sans Unicode" panose="020B0602030504020204" pitchFamily="34" charset="0"/>
              </a:rPr>
              <a:t> (RS232 baud rate) </a:t>
            </a:r>
            <a:r>
              <a:rPr lang="en-US" sz="1400" spc="-20" dirty="0" smtClean="0">
                <a:solidFill>
                  <a:srgbClr val="00B050"/>
                </a:solidFill>
                <a:latin typeface="Lucida Sans Unicode" panose="020B0602030504020204" pitchFamily="34" charset="0"/>
                <a:cs typeface="Lucida Sans Unicode" panose="020B0602030504020204" pitchFamily="34" charset="0"/>
              </a:rPr>
              <a:t>OK RS232/COM </a:t>
            </a:r>
            <a:r>
              <a:rPr lang="en-US" sz="1400" spc="-20" dirty="0" smtClean="0">
                <a:solidFill>
                  <a:prstClr val="black"/>
                </a:solidFill>
                <a:latin typeface="Lucida Sans Unicode" panose="020B0602030504020204" pitchFamily="34" charset="0"/>
                <a:cs typeface="Lucida Sans Unicode" panose="020B0602030504020204" pitchFamily="34" charset="0"/>
              </a:rPr>
              <a:t>- </a:t>
            </a:r>
            <a:r>
              <a:rPr lang="en-US" sz="1400" spc="-20" dirty="0" smtClean="0">
                <a:solidFill>
                  <a:srgbClr val="FF0000"/>
                </a:solidFill>
                <a:latin typeface="Lucida Sans Unicode" panose="020B0602030504020204" pitchFamily="34" charset="0"/>
                <a:cs typeface="Lucida Sans Unicode" panose="020B0602030504020204" pitchFamily="34" charset="0"/>
              </a:rPr>
              <a:t>KO KB</a:t>
            </a:r>
          </a:p>
          <a:p>
            <a:pPr marL="742950" lvl="1" indent="-285750">
              <a:buFont typeface="Arial" pitchFamily="34" charset="0"/>
              <a:buChar char="•"/>
            </a:pPr>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2 different set of delta tables (Eugene and Bologna) </a:t>
            </a:r>
            <a:r>
              <a:rPr lang="en-US" sz="1400" spc="-20" dirty="0" err="1" smtClean="0">
                <a:solidFill>
                  <a:prstClr val="black"/>
                </a:solidFill>
                <a:latin typeface="Lucida Sans Unicode" panose="020B0602030504020204" pitchFamily="34" charset="0"/>
                <a:cs typeface="Lucida Sans Unicode" panose="020B0602030504020204" pitchFamily="34" charset="0"/>
              </a:rPr>
              <a:t>vs</a:t>
            </a:r>
            <a:r>
              <a:rPr lang="en-US" sz="1400" spc="-20" dirty="0" smtClean="0">
                <a:solidFill>
                  <a:prstClr val="black"/>
                </a:solidFill>
                <a:latin typeface="Lucida Sans Unicode" panose="020B0602030504020204" pitchFamily="34" charset="0"/>
                <a:cs typeface="Lucida Sans Unicode" panose="020B0602030504020204" pitchFamily="34" charset="0"/>
              </a:rPr>
              <a:t> 1 value in DOORs/JAZZ</a:t>
            </a:r>
          </a:p>
          <a:p>
            <a:pPr marL="285750" indent="-285750">
              <a:buFont typeface="Arial" pitchFamily="34" charset="0"/>
              <a:buChar char="•"/>
            </a:pPr>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marL="285750"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Optimize structure</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Pros:</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Saving flash size (</a:t>
            </a:r>
            <a:r>
              <a:rPr lang="en-US" sz="1400" spc="-20" dirty="0" smtClean="0">
                <a:solidFill>
                  <a:srgbClr val="00B050"/>
                </a:solidFill>
                <a:latin typeface="Lucida Sans Unicode" panose="020B0602030504020204" pitchFamily="34" charset="0"/>
                <a:cs typeface="Lucida Sans Unicode" panose="020B0602030504020204" pitchFamily="34" charset="0"/>
              </a:rPr>
              <a:t>~20KB</a:t>
            </a:r>
            <a:r>
              <a:rPr lang="en-US" sz="1400" spc="-20" dirty="0" smtClean="0">
                <a:solidFill>
                  <a:prstClr val="black"/>
                </a:solidFill>
                <a:latin typeface="Lucida Sans Unicode" panose="020B0602030504020204" pitchFamily="34" charset="0"/>
                <a:cs typeface="Lucida Sans Unicode" panose="020B0602030504020204" pitchFamily="34" charset="0"/>
              </a:rPr>
              <a:t> project)</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Improve performance (for loop over switch case)</a:t>
            </a:r>
          </a:p>
          <a:p>
            <a:pPr marL="742950" lvl="1"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Cos: </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Need extra steps to check value in RAM</a:t>
            </a:r>
          </a:p>
          <a:p>
            <a:pPr marL="1200150" lvl="2" indent="-285750">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Strongly depend on tool </a:t>
            </a:r>
            <a:r>
              <a:rPr lang="en-US" sz="1400" spc="-20" dirty="0" smtClean="0">
                <a:solidFill>
                  <a:prstClr val="black"/>
                </a:solidFill>
                <a:latin typeface="Lucida Sans Unicode" panose="020B0602030504020204" pitchFamily="34" charset="0"/>
                <a:cs typeface="Lucida Sans Unicode" panose="020B0602030504020204" pitchFamily="34" charset="0"/>
                <a:sym typeface="Wingdings" pitchFamily="2" charset="2"/>
              </a:rPr>
              <a:t></a:t>
            </a:r>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lvl="2"/>
            <a:endParaRPr lang="en-US" sz="1400" spc="-20" dirty="0">
              <a:solidFill>
                <a:prstClr val="black"/>
              </a:solidFill>
              <a:latin typeface="Lucida Sans Unicode" panose="020B0602030504020204" pitchFamily="34" charset="0"/>
              <a:cs typeface="Lucida Sans Unicode" panose="020B0602030504020204" pitchFamily="34" charset="0"/>
            </a:endParaRPr>
          </a:p>
          <a:p>
            <a:pPr lvl="2">
              <a:spcBef>
                <a:spcPts val="600"/>
              </a:spcBef>
            </a:pPr>
            <a:endParaRPr lang="en-US" sz="1400" spc="-20" dirty="0" smtClean="0">
              <a:solidFill>
                <a:prstClr val="black"/>
              </a:solidFill>
              <a:latin typeface="Lucida Sans Unicode" panose="020B0602030504020204" pitchFamily="34" charset="0"/>
              <a:cs typeface="Lucida Sans Unicode" panose="020B0602030504020204" pitchFamily="34" charset="0"/>
            </a:endParaRPr>
          </a:p>
        </p:txBody>
      </p:sp>
      <p:graphicFrame>
        <p:nvGraphicFramePr>
          <p:cNvPr id="9" name="Table 8"/>
          <p:cNvGraphicFramePr>
            <a:graphicFrameLocks noGrp="1"/>
          </p:cNvGraphicFramePr>
          <p:nvPr>
            <p:extLst>
              <p:ext uri="{D42A27DB-BD31-4B8C-83A1-F6EECF244321}">
                <p14:modId xmlns:p14="http://schemas.microsoft.com/office/powerpoint/2010/main" val="2140557095"/>
              </p:ext>
            </p:extLst>
          </p:nvPr>
        </p:nvGraphicFramePr>
        <p:xfrm>
          <a:off x="1509191" y="4177873"/>
          <a:ext cx="6400800" cy="1376680"/>
        </p:xfrm>
        <a:graphic>
          <a:graphicData uri="http://schemas.openxmlformats.org/drawingml/2006/table">
            <a:tbl>
              <a:tblPr firstRow="1" bandRow="1">
                <a:tableStyleId>{5C22544A-7EE6-4342-B048-85BDC9FD1C3A}</a:tableStyleId>
              </a:tblPr>
              <a:tblGrid>
                <a:gridCol w="685800"/>
                <a:gridCol w="1417320"/>
                <a:gridCol w="1767840"/>
                <a:gridCol w="2529840"/>
              </a:tblGrid>
              <a:tr h="0">
                <a:tc>
                  <a:txBody>
                    <a:bodyPr/>
                    <a:lstStyle/>
                    <a:p>
                      <a:r>
                        <a:rPr lang="en-US" b="0" dirty="0" smtClean="0"/>
                        <a:t>Size</a:t>
                      </a:r>
                      <a:endParaRPr lang="en-US" b="0" dirty="0"/>
                    </a:p>
                  </a:txBody>
                  <a:tcPr/>
                </a:tc>
                <a:tc>
                  <a:txBody>
                    <a:bodyPr/>
                    <a:lstStyle/>
                    <a:p>
                      <a:r>
                        <a:rPr lang="en-US" b="0" dirty="0" smtClean="0"/>
                        <a:t>Old structure</a:t>
                      </a:r>
                      <a:endParaRPr lang="en-US" b="0" dirty="0"/>
                    </a:p>
                  </a:txBody>
                  <a:tcPr/>
                </a:tc>
                <a:tc>
                  <a:txBody>
                    <a:bodyPr/>
                    <a:lstStyle/>
                    <a:p>
                      <a:r>
                        <a:rPr lang="en-US" b="0" dirty="0" smtClean="0"/>
                        <a:t>New structure</a:t>
                      </a:r>
                      <a:endParaRPr lang="en-US" b="0" dirty="0"/>
                    </a:p>
                  </a:txBody>
                  <a:tcPr/>
                </a:tc>
                <a:tc>
                  <a:txBody>
                    <a:bodyPr/>
                    <a:lstStyle/>
                    <a:p>
                      <a:r>
                        <a:rPr lang="en-US" b="0" dirty="0" smtClean="0"/>
                        <a:t>Optimize size (285 items)</a:t>
                      </a:r>
                      <a:endParaRPr lang="en-US" b="0" dirty="0"/>
                    </a:p>
                  </a:txBody>
                  <a:tcPr/>
                </a:tc>
              </a:tr>
              <a:tr h="370840">
                <a:tc>
                  <a:txBody>
                    <a:bodyPr/>
                    <a:lstStyle/>
                    <a:p>
                      <a:r>
                        <a:rPr lang="en-US" b="0" dirty="0" smtClean="0"/>
                        <a:t>RO</a:t>
                      </a:r>
                      <a:endParaRPr lang="en-US" b="0" dirty="0"/>
                    </a:p>
                  </a:txBody>
                  <a:tcPr/>
                </a:tc>
                <a:tc>
                  <a:txBody>
                    <a:bodyPr/>
                    <a:lstStyle/>
                    <a:p>
                      <a:r>
                        <a:rPr lang="en-US" b="0" dirty="0" smtClean="0"/>
                        <a:t>3394528</a:t>
                      </a:r>
                      <a:endParaRPr lang="en-US" b="0" dirty="0"/>
                    </a:p>
                  </a:txBody>
                  <a:tcPr/>
                </a:tc>
                <a:tc>
                  <a:txBody>
                    <a:bodyPr/>
                    <a:lstStyle/>
                    <a:p>
                      <a:r>
                        <a:rPr lang="en-US" b="0" dirty="0" smtClean="0"/>
                        <a:t>3389420</a:t>
                      </a:r>
                      <a:endParaRPr lang="en-US" b="0" dirty="0"/>
                    </a:p>
                  </a:txBody>
                  <a:tcPr/>
                </a:tc>
                <a:tc>
                  <a:txBody>
                    <a:bodyPr/>
                    <a:lstStyle/>
                    <a:p>
                      <a:r>
                        <a:rPr lang="en-US" b="0" dirty="0" smtClean="0"/>
                        <a:t>5108B (~2KB</a:t>
                      </a:r>
                      <a:r>
                        <a:rPr lang="en-US" b="0" baseline="0" dirty="0" smtClean="0"/>
                        <a:t> per 100 items)</a:t>
                      </a:r>
                      <a:endParaRPr lang="en-US" b="0" dirty="0"/>
                    </a:p>
                  </a:txBody>
                  <a:tcPr/>
                </a:tc>
              </a:tr>
              <a:tr h="370840">
                <a:tc>
                  <a:txBody>
                    <a:bodyPr/>
                    <a:lstStyle/>
                    <a:p>
                      <a:r>
                        <a:rPr lang="en-US" b="0" dirty="0" smtClean="0"/>
                        <a:t>ROM</a:t>
                      </a:r>
                      <a:endParaRPr lang="en-US" b="0" dirty="0"/>
                    </a:p>
                  </a:txBody>
                  <a:tcPr/>
                </a:tc>
                <a:tc>
                  <a:txBody>
                    <a:bodyPr/>
                    <a:lstStyle/>
                    <a:p>
                      <a:r>
                        <a:rPr lang="en-US" b="0" dirty="0" smtClean="0"/>
                        <a:t>3446384</a:t>
                      </a:r>
                      <a:endParaRPr lang="en-US" b="0" dirty="0"/>
                    </a:p>
                  </a:txBody>
                  <a:tcPr/>
                </a:tc>
                <a:tc>
                  <a:txBody>
                    <a:bodyPr/>
                    <a:lstStyle/>
                    <a:p>
                      <a:r>
                        <a:rPr lang="en-US" b="0" dirty="0" smtClean="0"/>
                        <a:t>3438804</a:t>
                      </a:r>
                      <a:endParaRPr lang="en-US" b="0" dirty="0"/>
                    </a:p>
                  </a:txBody>
                  <a:tcPr/>
                </a:tc>
                <a:tc>
                  <a:txBody>
                    <a:bodyPr/>
                    <a:lstStyle/>
                    <a:p>
                      <a:r>
                        <a:rPr lang="en-US" b="0" dirty="0" smtClean="0"/>
                        <a:t>7580B (Fix value)</a:t>
                      </a:r>
                      <a:endParaRPr lang="en-US" b="0" dirty="0"/>
                    </a:p>
                  </a:txBody>
                  <a:tcPr/>
                </a:tc>
              </a:tr>
            </a:tbl>
          </a:graphicData>
        </a:graphic>
      </p:graphicFrame>
    </p:spTree>
    <p:extLst>
      <p:ext uri="{BB962C8B-B14F-4D97-AF65-F5344CB8AC3E}">
        <p14:creationId xmlns:p14="http://schemas.microsoft.com/office/powerpoint/2010/main" val="32689233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egnaposto numero diapositiva 3"/>
          <p:cNvSpPr>
            <a:spLocks noGrp="1"/>
          </p:cNvSpPr>
          <p:nvPr>
            <p:ph type="sldNum" sz="quarter" idx="10"/>
          </p:nvPr>
        </p:nvSpPr>
        <p:spPr/>
        <p:txBody>
          <a:bodyPr/>
          <a:lstStyle/>
          <a:p>
            <a:fld id="{72C2BF82-A7EA-419E-A6D8-59190EA55268}" type="slidenum">
              <a:rPr lang="en-US" smtClean="0"/>
              <a:pPr/>
              <a:t>7</a:t>
            </a:fld>
            <a:endParaRPr lang="en-US"/>
          </a:p>
        </p:txBody>
      </p:sp>
      <p:sp>
        <p:nvSpPr>
          <p:cNvPr id="7" name="CasellaDiTesto 6"/>
          <p:cNvSpPr txBox="1"/>
          <p:nvPr/>
        </p:nvSpPr>
        <p:spPr>
          <a:xfrm>
            <a:off x="264921" y="6472509"/>
            <a:ext cx="2059537" cy="307777"/>
          </a:xfrm>
          <a:prstGeom prst="rect">
            <a:avLst/>
          </a:prstGeom>
          <a:noFill/>
        </p:spPr>
        <p:txBody>
          <a:bodyPr wrap="square" rtlCol="0">
            <a:spAutoFit/>
          </a:bodyPr>
          <a:lstStyle/>
          <a:p>
            <a:r>
              <a:rPr lang="it-IT" sz="900" spc="200" dirty="0" smtClean="0">
                <a:solidFill>
                  <a:srgbClr val="002596"/>
                </a:solidFill>
                <a:latin typeface="Lucida Sans Unicode" panose="020B0602030504020204" pitchFamily="34" charset="0"/>
                <a:cs typeface="Lucida Sans Unicode" panose="020B0602030504020204" pitchFamily="34" charset="0"/>
              </a:rPr>
              <a:t>www.datalogic.com</a:t>
            </a:r>
          </a:p>
          <a:p>
            <a:r>
              <a:rPr lang="it-IT" sz="500" dirty="0" smtClean="0">
                <a:solidFill>
                  <a:prstClr val="white">
                    <a:lumMod val="75000"/>
                  </a:prstClr>
                </a:solidFill>
                <a:latin typeface="Arial Narrow" panose="020B0606020202030204" pitchFamily="34" charset="0"/>
                <a:cs typeface="Lucida Sans Unicode" panose="020B0602030504020204" pitchFamily="34" charset="0"/>
              </a:rPr>
              <a:t>Copyright Datalogic 2017 –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Confidential</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&amp; </a:t>
            </a:r>
            <a:r>
              <a:rPr lang="it-IT" sz="500" dirty="0" err="1" smtClean="0">
                <a:solidFill>
                  <a:prstClr val="white">
                    <a:lumMod val="75000"/>
                  </a:prstClr>
                </a:solidFill>
                <a:latin typeface="Arial Narrow" panose="020B0606020202030204" pitchFamily="34" charset="0"/>
                <a:cs typeface="Lucida Sans Unicode" panose="020B0602030504020204" pitchFamily="34" charset="0"/>
              </a:rPr>
              <a:t>Proprietary</a:t>
            </a:r>
            <a:r>
              <a:rPr lang="it-IT" sz="500" dirty="0" smtClean="0">
                <a:solidFill>
                  <a:prstClr val="white">
                    <a:lumMod val="75000"/>
                  </a:prstClr>
                </a:solidFill>
                <a:latin typeface="Arial Narrow" panose="020B0606020202030204" pitchFamily="34" charset="0"/>
                <a:cs typeface="Lucida Sans Unicode" panose="020B0602030504020204" pitchFamily="34" charset="0"/>
              </a:rPr>
              <a:t> Information</a:t>
            </a:r>
            <a:endParaRPr lang="it-IT" sz="500" dirty="0">
              <a:solidFill>
                <a:prstClr val="white">
                  <a:lumMod val="75000"/>
                </a:prstClr>
              </a:solidFill>
              <a:latin typeface="Arial Narrow" panose="020B0606020202030204" pitchFamily="34" charset="0"/>
              <a:cs typeface="Lucida Sans Unicode" panose="020B0602030504020204" pitchFamily="34" charset="0"/>
            </a:endParaRPr>
          </a:p>
        </p:txBody>
      </p:sp>
      <p:sp>
        <p:nvSpPr>
          <p:cNvPr id="8" name="Rettangolo 7"/>
          <p:cNvSpPr/>
          <p:nvPr/>
        </p:nvSpPr>
        <p:spPr>
          <a:xfrm>
            <a:off x="0" y="0"/>
            <a:ext cx="9144000" cy="307649"/>
          </a:xfrm>
          <a:prstGeom prst="rect">
            <a:avLst/>
          </a:prstGeom>
          <a:solidFill>
            <a:srgbClr val="002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prstClr val="white"/>
              </a:solidFill>
            </a:endParaRPr>
          </a:p>
        </p:txBody>
      </p:sp>
      <p:sp>
        <p:nvSpPr>
          <p:cNvPr id="11" name="Titolo 1"/>
          <p:cNvSpPr txBox="1">
            <a:spLocks/>
          </p:cNvSpPr>
          <p:nvPr/>
        </p:nvSpPr>
        <p:spPr>
          <a:xfrm>
            <a:off x="741907" y="881393"/>
            <a:ext cx="7426024" cy="894289"/>
          </a:xfrm>
          <a:prstGeom prst="rect">
            <a:avLst/>
          </a:prstGeom>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endParaRPr lang="it-IT" dirty="0"/>
          </a:p>
        </p:txBody>
      </p:sp>
      <p:sp>
        <p:nvSpPr>
          <p:cNvPr id="6" name="Rettangolo 5"/>
          <p:cNvSpPr/>
          <p:nvPr/>
        </p:nvSpPr>
        <p:spPr>
          <a:xfrm>
            <a:off x="139725" y="307649"/>
            <a:ext cx="8693099" cy="276999"/>
          </a:xfrm>
          <a:prstGeom prst="rect">
            <a:avLst/>
          </a:prstGeom>
        </p:spPr>
        <p:txBody>
          <a:bodyPr wrap="square">
            <a:spAutoFit/>
          </a:bodyPr>
          <a:lstStyle/>
          <a:p>
            <a:pPr algn="ctr"/>
            <a:endParaRPr lang="en-US" sz="1200" dirty="0">
              <a:solidFill>
                <a:prstClr val="black">
                  <a:lumMod val="75000"/>
                  <a:lumOff val="25000"/>
                </a:prstClr>
              </a:solidFill>
              <a:latin typeface="Lucida Sans Unicode" panose="020B0602030504020204" pitchFamily="34" charset="0"/>
              <a:cs typeface="Lucida Sans Unicode" panose="020B0602030504020204" pitchFamily="34" charset="0"/>
            </a:endParaRPr>
          </a:p>
        </p:txBody>
      </p:sp>
      <p:pic>
        <p:nvPicPr>
          <p:cNvPr id="22" name="Segnaposto contenuto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49343" y="6530879"/>
            <a:ext cx="1467596" cy="260263"/>
          </a:xfrm>
          <a:prstGeom prst="rect">
            <a:avLst/>
          </a:prstGeom>
        </p:spPr>
      </p:pic>
      <p:sp>
        <p:nvSpPr>
          <p:cNvPr id="12" name="Titolo 1"/>
          <p:cNvSpPr txBox="1">
            <a:spLocks/>
          </p:cNvSpPr>
          <p:nvPr/>
        </p:nvSpPr>
        <p:spPr>
          <a:xfrm>
            <a:off x="95250" y="307975"/>
            <a:ext cx="9048750" cy="696913"/>
          </a:xfrm>
          <a:prstGeom prst="rect">
            <a:avLst/>
          </a:prstGeom>
          <a:noFill/>
        </p:spPr>
        <p:txBody>
          <a:bodyPr vert="horz" lIns="91440" tIns="45720" rIns="91440" bIns="45720" rtlCol="0" anchor="t">
            <a:noAutofit/>
          </a:bodyPr>
          <a:lstStyle>
            <a:lvl1pPr algn="l" defTabSz="914400" rtl="0" eaLnBrk="1" latinLnBrk="0" hangingPunct="1">
              <a:spcBef>
                <a:spcPct val="0"/>
              </a:spcBef>
              <a:buNone/>
              <a:defRPr sz="3200" b="0" kern="1200">
                <a:solidFill>
                  <a:srgbClr val="002596"/>
                </a:solidFill>
                <a:latin typeface="Lucida Sans"/>
                <a:ea typeface="+mj-ea"/>
                <a:cs typeface="Lucida Sans"/>
              </a:defRPr>
            </a:lvl1pPr>
          </a:lstStyle>
          <a:p>
            <a:r>
              <a:rPr lang="en-US" dirty="0" smtClean="0"/>
              <a:t>Source code integration</a:t>
            </a:r>
            <a:endParaRPr lang="it-IT"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67324" y="2190750"/>
            <a:ext cx="3365500" cy="493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CasellaDiTesto 1"/>
          <p:cNvSpPr txBox="1"/>
          <p:nvPr/>
        </p:nvSpPr>
        <p:spPr>
          <a:xfrm>
            <a:off x="447674" y="4164568"/>
            <a:ext cx="962025" cy="338554"/>
          </a:xfrm>
          <a:prstGeom prst="rect">
            <a:avLst/>
          </a:prstGeom>
          <a:noFill/>
        </p:spPr>
        <p:txBody>
          <a:bodyPr wrap="square" rtlCol="0">
            <a:spAutoFit/>
          </a:bodyPr>
          <a:lstStyle/>
          <a:p>
            <a:r>
              <a:rPr lang="it-IT" sz="1600" b="1" dirty="0" smtClean="0">
                <a:solidFill>
                  <a:prstClr val="white"/>
                </a:solidFill>
                <a:latin typeface="Arial Narrow" panose="020B0606020202030204" pitchFamily="34" charset="0"/>
              </a:rPr>
              <a:t>USA</a:t>
            </a:r>
            <a:endParaRPr lang="it-IT" sz="1600" b="1" dirty="0">
              <a:solidFill>
                <a:prstClr val="white"/>
              </a:solidFill>
              <a:latin typeface="Arial Narrow" panose="020B0606020202030204" pitchFamily="34" charset="0"/>
            </a:endParaRP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54" y="3100306"/>
            <a:ext cx="3206750"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CasellaDiTesto 2"/>
          <p:cNvSpPr txBox="1"/>
          <p:nvPr/>
        </p:nvSpPr>
        <p:spPr>
          <a:xfrm>
            <a:off x="741907" y="1004888"/>
            <a:ext cx="7935368" cy="3524042"/>
          </a:xfrm>
          <a:prstGeom prst="rect">
            <a:avLst/>
          </a:prstGeom>
          <a:noFill/>
        </p:spPr>
        <p:txBody>
          <a:bodyPr wrap="square" rtlCol="0">
            <a:spAutoFit/>
          </a:bodyPr>
          <a:lstStyle/>
          <a:p>
            <a:pPr marL="285750" indent="-285750">
              <a:buFont typeface="Arial" pitchFamily="34" charset="0"/>
              <a:buChar char="•"/>
            </a:pPr>
            <a:r>
              <a:rPr lang="en-US" sz="1400" spc="-20" dirty="0" smtClean="0">
                <a:solidFill>
                  <a:srgbClr val="00B050"/>
                </a:solidFill>
                <a:latin typeface="Lucida Sans Unicode" panose="020B0602030504020204" pitchFamily="34" charset="0"/>
                <a:cs typeface="Lucida Sans Unicode" panose="020B0602030504020204" pitchFamily="34" charset="0"/>
              </a:rPr>
              <a:t>Very limited changes</a:t>
            </a:r>
          </a:p>
          <a:p>
            <a:pPr marL="742950" lvl="1"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Old files modifications</a:t>
            </a:r>
          </a:p>
          <a:p>
            <a:pPr marL="1200150" lvl="2" indent="-285750">
              <a:spcBef>
                <a:spcPts val="600"/>
              </a:spcBef>
              <a:buFont typeface="Arial" pitchFamily="34" charset="0"/>
              <a:buChar char="•"/>
            </a:pPr>
            <a:r>
              <a:rPr lang="en-US" sz="1400" spc="-20" dirty="0" err="1" smtClean="0">
                <a:solidFill>
                  <a:prstClr val="black"/>
                </a:solidFill>
                <a:latin typeface="Lucida Sans Unicode" panose="020B0602030504020204" pitchFamily="34" charset="0"/>
                <a:cs typeface="Lucida Sans Unicode" panose="020B0602030504020204" pitchFamily="34" charset="0"/>
              </a:rPr>
              <a:t>Cm.h</a:t>
            </a:r>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marL="1657350" lvl="3"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Include new header file</a:t>
            </a:r>
          </a:p>
          <a:p>
            <a:pPr marL="1657350" lvl="3"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Exclude </a:t>
            </a:r>
            <a:r>
              <a:rPr lang="en-US" sz="1400" spc="-20" dirty="0" smtClean="0">
                <a:solidFill>
                  <a:prstClr val="black"/>
                </a:solidFill>
                <a:latin typeface="Lucida Sans Unicode" panose="020B0602030504020204" pitchFamily="34" charset="0"/>
                <a:cs typeface="Lucida Sans Unicode" panose="020B0602030504020204" pitchFamily="34" charset="0"/>
                <a:hlinkClick r:id="rId5" action="ppaction://hlinkfile"/>
              </a:rPr>
              <a:t>old tables</a:t>
            </a:r>
            <a:r>
              <a:rPr lang="en-US" sz="1400" spc="-20" dirty="0" smtClean="0">
                <a:solidFill>
                  <a:prstClr val="black"/>
                </a:solidFill>
                <a:latin typeface="Lucida Sans Unicode" panose="020B0602030504020204" pitchFamily="34" charset="0"/>
                <a:cs typeface="Lucida Sans Unicode" panose="020B0602030504020204" pitchFamily="34" charset="0"/>
              </a:rPr>
              <a:t> – normal, special, delta</a:t>
            </a:r>
          </a:p>
          <a:p>
            <a:pPr marL="1200150" lvl="2" indent="-285750">
              <a:spcBef>
                <a:spcPts val="600"/>
              </a:spcBef>
              <a:buFont typeface="Arial" pitchFamily="34" charset="0"/>
              <a:buChar char="•"/>
            </a:pPr>
            <a:r>
              <a:rPr lang="en-US" sz="1400" spc="-20" dirty="0" err="1" smtClean="0">
                <a:solidFill>
                  <a:prstClr val="black"/>
                </a:solidFill>
                <a:latin typeface="Lucida Sans Unicode" panose="020B0602030504020204" pitchFamily="34" charset="0"/>
                <a:cs typeface="Lucida Sans Unicode" panose="020B0602030504020204" pitchFamily="34" charset="0"/>
              </a:rPr>
              <a:t>Cm.c</a:t>
            </a:r>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marL="1657350" lvl="3"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hlinkClick r:id="rId6" action="ppaction://hlinkfile"/>
              </a:rPr>
              <a:t>Include</a:t>
            </a:r>
            <a:r>
              <a:rPr lang="en-US" sz="1400" spc="-20" dirty="0" smtClean="0">
                <a:solidFill>
                  <a:prstClr val="black"/>
                </a:solidFill>
                <a:latin typeface="Lucida Sans Unicode" panose="020B0602030504020204" pitchFamily="34" charset="0"/>
                <a:cs typeface="Lucida Sans Unicode" panose="020B0602030504020204" pitchFamily="34" charset="0"/>
              </a:rPr>
              <a:t> new header file</a:t>
            </a:r>
          </a:p>
          <a:p>
            <a:pPr marL="1657350" lvl="3"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rPr>
              <a:t>Switch to use new </a:t>
            </a:r>
            <a:r>
              <a:rPr lang="en-US" sz="1400" spc="-20" dirty="0" smtClean="0">
                <a:solidFill>
                  <a:prstClr val="black"/>
                </a:solidFill>
                <a:latin typeface="Lucida Sans Unicode" panose="020B0602030504020204" pitchFamily="34" charset="0"/>
                <a:cs typeface="Lucida Sans Unicode" panose="020B0602030504020204" pitchFamily="34" charset="0"/>
                <a:hlinkClick r:id="rId7" action="ppaction://hlinkfile"/>
              </a:rPr>
              <a:t>access function</a:t>
            </a:r>
            <a:r>
              <a:rPr lang="en-US" sz="1400" spc="-20" dirty="0" smtClean="0">
                <a:solidFill>
                  <a:prstClr val="black"/>
                </a:solidFill>
                <a:latin typeface="Lucida Sans Unicode" panose="020B0602030504020204" pitchFamily="34" charset="0"/>
                <a:cs typeface="Lucida Sans Unicode" panose="020B0602030504020204" pitchFamily="34" charset="0"/>
              </a:rPr>
              <a:t> and remove old implementation</a:t>
            </a:r>
          </a:p>
          <a:p>
            <a:pPr marL="1200150" lvl="2" indent="-285750">
              <a:spcBef>
                <a:spcPts val="600"/>
              </a:spcBef>
              <a:buFont typeface="Arial" pitchFamily="34" charset="0"/>
              <a:buChar char="•"/>
            </a:pPr>
            <a:r>
              <a:rPr lang="en-US" sz="1400" spc="-20" dirty="0" err="1" smtClean="0">
                <a:solidFill>
                  <a:prstClr val="black"/>
                </a:solidFill>
                <a:latin typeface="Lucida Sans Unicode" panose="020B0602030504020204" pitchFamily="34" charset="0"/>
                <a:cs typeface="Lucida Sans Unicode" panose="020B0602030504020204" pitchFamily="34" charset="0"/>
              </a:rPr>
              <a:t>Cm_items.h</a:t>
            </a:r>
            <a:endParaRPr lang="en-US" sz="1400" spc="-20" dirty="0" smtClean="0">
              <a:solidFill>
                <a:prstClr val="black"/>
              </a:solidFill>
              <a:latin typeface="Lucida Sans Unicode" panose="020B0602030504020204" pitchFamily="34" charset="0"/>
              <a:cs typeface="Lucida Sans Unicode" panose="020B0602030504020204" pitchFamily="34" charset="0"/>
            </a:endParaRPr>
          </a:p>
          <a:p>
            <a:pPr marL="1657350" lvl="3"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hlinkClick r:id="rId8" action="ppaction://hlinkfile"/>
              </a:rPr>
              <a:t>Replace</a:t>
            </a:r>
            <a:r>
              <a:rPr lang="en-US" sz="1400" spc="-20" dirty="0" smtClean="0">
                <a:solidFill>
                  <a:prstClr val="black"/>
                </a:solidFill>
                <a:latin typeface="Lucida Sans Unicode" panose="020B0602030504020204" pitchFamily="34" charset="0"/>
                <a:cs typeface="Lucida Sans Unicode" panose="020B0602030504020204" pitchFamily="34" charset="0"/>
              </a:rPr>
              <a:t> contain of new file</a:t>
            </a:r>
          </a:p>
          <a:p>
            <a:pPr marL="742950" lvl="1" indent="-285750">
              <a:spcBef>
                <a:spcPts val="600"/>
              </a:spcBef>
              <a:buFont typeface="Arial" pitchFamily="34" charset="0"/>
              <a:buChar char="•"/>
            </a:pPr>
            <a:r>
              <a:rPr lang="en-US" sz="1400" spc="-20" dirty="0" smtClean="0">
                <a:solidFill>
                  <a:prstClr val="black"/>
                </a:solidFill>
                <a:latin typeface="Lucida Sans Unicode" panose="020B0602030504020204" pitchFamily="34" charset="0"/>
                <a:cs typeface="Lucida Sans Unicode" panose="020B0602030504020204" pitchFamily="34" charset="0"/>
                <a:hlinkClick r:id="rId9" action="ppaction://hlinkfile"/>
              </a:rPr>
              <a:t>Adding</a:t>
            </a:r>
            <a:r>
              <a:rPr lang="en-US" sz="1400" spc="-20" dirty="0" smtClean="0">
                <a:solidFill>
                  <a:prstClr val="black"/>
                </a:solidFill>
                <a:latin typeface="Lucida Sans Unicode" panose="020B0602030504020204" pitchFamily="34" charset="0"/>
                <a:cs typeface="Lucida Sans Unicode" panose="020B0602030504020204" pitchFamily="34" charset="0"/>
              </a:rPr>
              <a:t> new files to project</a:t>
            </a:r>
          </a:p>
          <a:p>
            <a:pPr marL="1200150" lvl="2" indent="-285750">
              <a:spcBef>
                <a:spcPts val="600"/>
              </a:spcBef>
              <a:buFont typeface="Arial" pitchFamily="34" charset="0"/>
              <a:buChar char="•"/>
            </a:pPr>
            <a:endParaRPr lang="en-US" sz="1400" spc="-20" dirty="0" smtClean="0">
              <a:solidFill>
                <a:prstClr val="black"/>
              </a:solidFill>
              <a:latin typeface="Lucida Sans Unicode" panose="020B0602030504020204" pitchFamily="34" charset="0"/>
              <a:cs typeface="Lucida Sans Unicode" panose="020B0602030504020204" pitchFamily="34" charset="0"/>
            </a:endParaRPr>
          </a:p>
        </p:txBody>
      </p:sp>
    </p:spTree>
    <p:extLst>
      <p:ext uri="{BB962C8B-B14F-4D97-AF65-F5344CB8AC3E}">
        <p14:creationId xmlns:p14="http://schemas.microsoft.com/office/powerpoint/2010/main" val="5717095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Thank</a:t>
            </a:r>
            <a:r>
              <a:rPr lang="it-IT" dirty="0" smtClean="0"/>
              <a:t> </a:t>
            </a:r>
            <a:r>
              <a:rPr lang="it-IT" dirty="0" err="1" smtClean="0"/>
              <a:t>you</a:t>
            </a:r>
            <a:endParaRPr lang="it-IT" dirty="0"/>
          </a:p>
        </p:txBody>
      </p:sp>
      <p:sp>
        <p:nvSpPr>
          <p:cNvPr id="3" name="Segnaposto numero diapositiva 2"/>
          <p:cNvSpPr>
            <a:spLocks noGrp="1"/>
          </p:cNvSpPr>
          <p:nvPr>
            <p:ph type="sldNum" sz="quarter" idx="10"/>
          </p:nvPr>
        </p:nvSpPr>
        <p:spPr/>
        <p:txBody>
          <a:bodyPr/>
          <a:lstStyle/>
          <a:p>
            <a:fld id="{72C2BF82-A7EA-419E-A6D8-59190EA55268}" type="slidenum">
              <a:rPr lang="en-US" smtClean="0"/>
              <a:pPr/>
              <a:t>8</a:t>
            </a:fld>
            <a:endParaRPr lang="en-US" dirty="0"/>
          </a:p>
        </p:txBody>
      </p:sp>
      <p:sp>
        <p:nvSpPr>
          <p:cNvPr id="5" name="Segnaposto testo 12"/>
          <p:cNvSpPr>
            <a:spLocks noGrp="1"/>
          </p:cNvSpPr>
          <p:nvPr>
            <p:ph type="body" sz="quarter" idx="12"/>
          </p:nvPr>
        </p:nvSpPr>
        <p:spPr>
          <a:xfrm>
            <a:off x="5819681" y="4959246"/>
            <a:ext cx="2741613" cy="1175224"/>
          </a:xfrm>
        </p:spPr>
        <p:txBody>
          <a:bodyPr wrap="square"/>
          <a:lstStyle>
            <a:lvl1pPr marL="0" indent="0" algn="l" defTabSz="457200" rtl="0" eaLnBrk="1" latinLnBrk="0" hangingPunct="1">
              <a:lnSpc>
                <a:spcPct val="80000"/>
              </a:lnSpc>
              <a:buNone/>
              <a:defRPr sz="1600">
                <a:solidFill>
                  <a:schemeClr val="tx2"/>
                </a:solidFill>
              </a:defRPr>
            </a:lvl1pPr>
          </a:lstStyle>
          <a:p>
            <a:r>
              <a:rPr lang="it-IT" sz="1000" b="1" dirty="0" smtClean="0">
                <a:solidFill>
                  <a:schemeClr val="tx1">
                    <a:lumMod val="65000"/>
                    <a:lumOff val="35000"/>
                  </a:schemeClr>
                </a:solidFill>
                <a:latin typeface="Lucida Sans"/>
                <a:ea typeface="Arial Unicode MS" pitchFamily="34" charset="-128"/>
                <a:cs typeface="Arial Unicode MS" pitchFamily="34" charset="-128"/>
              </a:rPr>
              <a:t>Datalogic S.p.A.</a:t>
            </a:r>
          </a:p>
          <a:p>
            <a:r>
              <a:rPr lang="it-IT" sz="1000" dirty="0" smtClean="0">
                <a:solidFill>
                  <a:schemeClr val="tx1">
                    <a:lumMod val="65000"/>
                    <a:lumOff val="35000"/>
                  </a:schemeClr>
                </a:solidFill>
                <a:latin typeface="Lucida Sans"/>
                <a:ea typeface="Arial Unicode MS" pitchFamily="34" charset="-128"/>
                <a:cs typeface="Arial Unicode MS" pitchFamily="34" charset="-128"/>
              </a:rPr>
              <a:t>Via </a:t>
            </a:r>
            <a:r>
              <a:rPr lang="it-IT" sz="1000" dirty="0" err="1" smtClean="0">
                <a:solidFill>
                  <a:schemeClr val="tx1">
                    <a:lumMod val="65000"/>
                    <a:lumOff val="35000"/>
                  </a:schemeClr>
                </a:solidFill>
                <a:latin typeface="Lucida Sans"/>
                <a:ea typeface="Arial Unicode MS" pitchFamily="34" charset="-128"/>
                <a:cs typeface="Arial Unicode MS" pitchFamily="34" charset="-128"/>
              </a:rPr>
              <a:t>Candini</a:t>
            </a:r>
            <a:r>
              <a:rPr lang="it-IT" sz="1000" dirty="0" smtClean="0">
                <a:solidFill>
                  <a:schemeClr val="tx1">
                    <a:lumMod val="65000"/>
                    <a:lumOff val="35000"/>
                  </a:schemeClr>
                </a:solidFill>
                <a:latin typeface="Lucida Sans"/>
                <a:ea typeface="Arial Unicode MS" pitchFamily="34" charset="-128"/>
                <a:cs typeface="Arial Unicode MS" pitchFamily="34" charset="-128"/>
              </a:rPr>
              <a:t>, 2</a:t>
            </a:r>
          </a:p>
          <a:p>
            <a:r>
              <a:rPr lang="it-IT" sz="1000" dirty="0" smtClean="0">
                <a:solidFill>
                  <a:schemeClr val="tx1">
                    <a:lumMod val="65000"/>
                    <a:lumOff val="35000"/>
                  </a:schemeClr>
                </a:solidFill>
                <a:latin typeface="Lucida Sans"/>
                <a:ea typeface="Arial Unicode MS" pitchFamily="34" charset="-128"/>
                <a:cs typeface="Arial Unicode MS" pitchFamily="34" charset="-128"/>
              </a:rPr>
              <a:t>40012 Lippo di Calderara di Reno</a:t>
            </a:r>
          </a:p>
          <a:p>
            <a:r>
              <a:rPr lang="it-IT" sz="1000" dirty="0" smtClean="0">
                <a:solidFill>
                  <a:schemeClr val="tx1">
                    <a:lumMod val="65000"/>
                    <a:lumOff val="35000"/>
                  </a:schemeClr>
                </a:solidFill>
                <a:latin typeface="Lucida Sans"/>
                <a:ea typeface="Arial Unicode MS" pitchFamily="34" charset="-128"/>
                <a:cs typeface="Arial Unicode MS" pitchFamily="34" charset="-128"/>
              </a:rPr>
              <a:t>Bologna – </a:t>
            </a:r>
            <a:r>
              <a:rPr lang="it-IT" sz="1000" dirty="0" err="1" smtClean="0">
                <a:solidFill>
                  <a:schemeClr val="tx1">
                    <a:lumMod val="65000"/>
                    <a:lumOff val="35000"/>
                  </a:schemeClr>
                </a:solidFill>
                <a:latin typeface="Lucida Sans"/>
                <a:ea typeface="Arial Unicode MS" pitchFamily="34" charset="-128"/>
                <a:cs typeface="Arial Unicode MS" pitchFamily="34" charset="-128"/>
              </a:rPr>
              <a:t>Italy</a:t>
            </a:r>
            <a:endParaRPr lang="it-IT" sz="1000" dirty="0" smtClean="0">
              <a:solidFill>
                <a:schemeClr val="tx1">
                  <a:lumMod val="65000"/>
                  <a:lumOff val="35000"/>
                </a:schemeClr>
              </a:solidFill>
              <a:latin typeface="Lucida Sans"/>
              <a:ea typeface="Arial Unicode MS" pitchFamily="34" charset="-128"/>
              <a:cs typeface="Arial Unicode MS" pitchFamily="34" charset="-128"/>
            </a:endParaRPr>
          </a:p>
          <a:p>
            <a:r>
              <a:rPr lang="it-IT" sz="1000" dirty="0" smtClean="0">
                <a:solidFill>
                  <a:schemeClr val="tx1">
                    <a:lumMod val="65000"/>
                    <a:lumOff val="35000"/>
                  </a:schemeClr>
                </a:solidFill>
                <a:latin typeface="Lucida Sans"/>
                <a:ea typeface="Arial Unicode MS" pitchFamily="34" charset="-128"/>
                <a:cs typeface="Arial Unicode MS" pitchFamily="34" charset="-128"/>
              </a:rPr>
              <a:t>Tel. +39 051 3147011</a:t>
            </a:r>
          </a:p>
          <a:p>
            <a:pPr marL="0" algn="l" defTabSz="457200" rtl="0" eaLnBrk="1" latinLnBrk="0" hangingPunct="1"/>
            <a:r>
              <a:rPr lang="it-IT" sz="1000" kern="1200" dirty="0" smtClean="0">
                <a:solidFill>
                  <a:schemeClr val="tx1">
                    <a:lumMod val="65000"/>
                    <a:lumOff val="35000"/>
                  </a:schemeClr>
                </a:solidFill>
                <a:latin typeface="Lucida Sans"/>
                <a:ea typeface="Arial Unicode MS" pitchFamily="34" charset="-128"/>
                <a:cs typeface="Arial Unicode MS" pitchFamily="34" charset="-128"/>
              </a:rPr>
              <a:t>Fax +39 051 3147205</a:t>
            </a:r>
          </a:p>
          <a:p>
            <a:pPr marL="0" algn="l" defTabSz="457200" rtl="0" eaLnBrk="1" latinLnBrk="0" hangingPunct="1"/>
            <a:r>
              <a:rPr lang="it-IT" sz="1000" kern="1200" dirty="0" smtClean="0">
                <a:solidFill>
                  <a:schemeClr val="tx1">
                    <a:lumMod val="65000"/>
                    <a:lumOff val="35000"/>
                  </a:schemeClr>
                </a:solidFill>
                <a:latin typeface="Lucida Sans"/>
                <a:ea typeface="Arial Unicode MS" pitchFamily="34" charset="-128"/>
                <a:cs typeface="Arial Unicode MS" pitchFamily="34" charset="-128"/>
              </a:rPr>
              <a:t>E-mail  </a:t>
            </a:r>
            <a:r>
              <a:rPr lang="en-US" sz="1000" kern="1200" dirty="0" smtClean="0">
                <a:solidFill>
                  <a:schemeClr val="tx1">
                    <a:lumMod val="65000"/>
                    <a:lumOff val="35000"/>
                  </a:schemeClr>
                </a:solidFill>
                <a:latin typeface="Lucida Sans"/>
                <a:ea typeface="Arial Unicode MS" pitchFamily="34" charset="-128"/>
                <a:cs typeface="Arial Unicode MS" pitchFamily="34" charset="-128"/>
                <a:hlinkClick r:id="rId2"/>
              </a:rPr>
              <a:t>corporate@datalogic.com</a:t>
            </a:r>
            <a:endParaRPr lang="en-US" sz="1000" kern="1200" dirty="0">
              <a:solidFill>
                <a:schemeClr val="tx1">
                  <a:lumMod val="65000"/>
                  <a:lumOff val="35000"/>
                </a:schemeClr>
              </a:solidFill>
              <a:latin typeface="Lucida Sans"/>
              <a:ea typeface="Arial Unicode MS" pitchFamily="34" charset="-128"/>
              <a:cs typeface="Arial Unicode MS" pitchFamily="34" charset="-128"/>
            </a:endParaRPr>
          </a:p>
        </p:txBody>
      </p:sp>
      <p:pic>
        <p:nvPicPr>
          <p:cNvPr id="6" name="Segnaposto contenuto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343118" y="6530879"/>
            <a:ext cx="1467596" cy="260263"/>
          </a:xfrm>
          <a:prstGeom prst="rect">
            <a:avLst/>
          </a:prstGeom>
        </p:spPr>
      </p:pic>
      <p:sp>
        <p:nvSpPr>
          <p:cNvPr id="7" name="CasellaDiTesto 6"/>
          <p:cNvSpPr txBox="1"/>
          <p:nvPr/>
        </p:nvSpPr>
        <p:spPr>
          <a:xfrm>
            <a:off x="264921" y="6472509"/>
            <a:ext cx="2059537" cy="307777"/>
          </a:xfrm>
          <a:prstGeom prst="rect">
            <a:avLst/>
          </a:prstGeom>
          <a:noFill/>
        </p:spPr>
        <p:txBody>
          <a:bodyPr wrap="square" rtlCol="0">
            <a:spAutoFit/>
          </a:bodyPr>
          <a:lstStyle/>
          <a:p>
            <a:r>
              <a:rPr lang="it-IT" sz="900" spc="200" dirty="0" smtClean="0">
                <a:solidFill>
                  <a:srgbClr val="002596"/>
                </a:solidFill>
                <a:latin typeface="Lucida Sans Unicode" panose="020B0602030504020204" pitchFamily="34" charset="0"/>
                <a:cs typeface="Lucida Sans Unicode" panose="020B0602030504020204" pitchFamily="34" charset="0"/>
              </a:rPr>
              <a:t>www.datalogic.com</a:t>
            </a:r>
          </a:p>
          <a:p>
            <a:r>
              <a:rPr lang="it-IT" sz="500" dirty="0" smtClean="0">
                <a:solidFill>
                  <a:schemeClr val="bg1">
                    <a:lumMod val="75000"/>
                  </a:schemeClr>
                </a:solidFill>
                <a:latin typeface="Arial Narrow" panose="020B0606020202030204" pitchFamily="34" charset="0"/>
                <a:cs typeface="Lucida Sans Unicode" panose="020B0602030504020204" pitchFamily="34" charset="0"/>
              </a:rPr>
              <a:t>Copyright Datalogic 2017 – </a:t>
            </a:r>
            <a:r>
              <a:rPr lang="it-IT" sz="500" dirty="0" err="1" smtClean="0">
                <a:solidFill>
                  <a:schemeClr val="bg1">
                    <a:lumMod val="75000"/>
                  </a:schemeClr>
                </a:solidFill>
                <a:latin typeface="Arial Narrow" panose="020B0606020202030204" pitchFamily="34" charset="0"/>
                <a:cs typeface="Lucida Sans Unicode" panose="020B0602030504020204" pitchFamily="34" charset="0"/>
              </a:rPr>
              <a:t>Confidential</a:t>
            </a:r>
            <a:r>
              <a:rPr lang="it-IT" sz="500" dirty="0" smtClean="0">
                <a:solidFill>
                  <a:schemeClr val="bg1">
                    <a:lumMod val="75000"/>
                  </a:schemeClr>
                </a:solidFill>
                <a:latin typeface="Arial Narrow" panose="020B0606020202030204" pitchFamily="34" charset="0"/>
                <a:cs typeface="Lucida Sans Unicode" panose="020B0602030504020204" pitchFamily="34" charset="0"/>
              </a:rPr>
              <a:t> &amp; </a:t>
            </a:r>
            <a:r>
              <a:rPr lang="it-IT" sz="500" dirty="0" err="1" smtClean="0">
                <a:solidFill>
                  <a:schemeClr val="bg1">
                    <a:lumMod val="75000"/>
                  </a:schemeClr>
                </a:solidFill>
                <a:latin typeface="Arial Narrow" panose="020B0606020202030204" pitchFamily="34" charset="0"/>
                <a:cs typeface="Lucida Sans Unicode" panose="020B0602030504020204" pitchFamily="34" charset="0"/>
              </a:rPr>
              <a:t>Proprietary</a:t>
            </a:r>
            <a:r>
              <a:rPr lang="it-IT" sz="500" dirty="0" smtClean="0">
                <a:solidFill>
                  <a:schemeClr val="bg1">
                    <a:lumMod val="75000"/>
                  </a:schemeClr>
                </a:solidFill>
                <a:latin typeface="Arial Narrow" panose="020B0606020202030204" pitchFamily="34" charset="0"/>
                <a:cs typeface="Lucida Sans Unicode" panose="020B0602030504020204" pitchFamily="34" charset="0"/>
              </a:rPr>
              <a:t> Information</a:t>
            </a:r>
            <a:endParaRPr lang="it-IT" sz="500" dirty="0">
              <a:solidFill>
                <a:schemeClr val="bg1">
                  <a:lumMod val="75000"/>
                </a:schemeClr>
              </a:solidFill>
              <a:latin typeface="Arial Narrow" panose="020B0606020202030204" pitchFamily="34" charset="0"/>
              <a:cs typeface="Lucida Sans Unicode" panose="020B0602030504020204" pitchFamily="34" charset="0"/>
            </a:endParaRPr>
          </a:p>
        </p:txBody>
      </p:sp>
      <p:sp>
        <p:nvSpPr>
          <p:cNvPr id="8" name="Rettangolo 7"/>
          <p:cNvSpPr/>
          <p:nvPr/>
        </p:nvSpPr>
        <p:spPr>
          <a:xfrm>
            <a:off x="0" y="0"/>
            <a:ext cx="9144000" cy="307649"/>
          </a:xfrm>
          <a:prstGeom prst="rect">
            <a:avLst/>
          </a:prstGeom>
          <a:solidFill>
            <a:srgbClr val="0025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2741152066"/>
      </p:ext>
    </p:extLst>
  </p:cSld>
  <p:clrMapOvr>
    <a:masterClrMapping/>
  </p:clrMapOvr>
  <p:timing>
    <p:tnLst>
      <p:par>
        <p:cTn id="1" dur="indefinite" restart="never" nodeType="tmRoot"/>
      </p:par>
    </p:tnLst>
  </p:timing>
</p:sld>
</file>

<file path=ppt/theme/theme1.xml><?xml version="1.0" encoding="utf-8"?>
<a:theme xmlns:a="http://schemas.openxmlformats.org/drawingml/2006/main" name="Datalogic Template 2017 - senza tagline">
  <a:themeElements>
    <a:clrScheme name="Elementare">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FE0DD3713091647B01556D05A19F897" ma:contentTypeVersion="8" ma:contentTypeDescription="Create a new document." ma:contentTypeScope="" ma:versionID="6c4e7f942bb08517fd3e724f1c39e2c3">
  <xsd:schema xmlns:xsd="http://www.w3.org/2001/XMLSchema" xmlns:xs="http://www.w3.org/2001/XMLSchema" xmlns:p="http://schemas.microsoft.com/office/2006/metadata/properties" xmlns:ns2="b98c0929-fd0c-4e46-8d7d-9769e3a9cd0b" xmlns:ns3="http://schemas.microsoft.com/sharepoint/v4" targetNamespace="http://schemas.microsoft.com/office/2006/metadata/properties" ma:root="true" ma:fieldsID="4c9a99e7cee3946db2ea2423f9dcdf5b" ns2:_="" ns3:_="">
    <xsd:import namespace="b98c0929-fd0c-4e46-8d7d-9769e3a9cd0b"/>
    <xsd:import namespace="http://schemas.microsoft.com/sharepoint/v4"/>
    <xsd:element name="properties">
      <xsd:complexType>
        <xsd:sequence>
          <xsd:element name="documentManagement">
            <xsd:complexType>
              <xsd:all>
                <xsd:element ref="ns2:Section"/>
                <xsd:element ref="ns2:Subsection" minOccurs="0"/>
                <xsd:element ref="ns2:SubSubSection" minOccurs="0"/>
                <xsd:element ref="ns3:IconOverla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98c0929-fd0c-4e46-8d7d-9769e3a9cd0b" elementFormDefault="qualified">
    <xsd:import namespace="http://schemas.microsoft.com/office/2006/documentManagement/types"/>
    <xsd:import namespace="http://schemas.microsoft.com/office/infopath/2007/PartnerControls"/>
    <xsd:element name="Section" ma:index="8" ma:displayName="Section" ma:description="Main section" ma:internalName="Section">
      <xsd:simpleType>
        <xsd:restriction base="dms:Text">
          <xsd:maxLength value="255"/>
        </xsd:restriction>
      </xsd:simpleType>
    </xsd:element>
    <xsd:element name="Subsection" ma:index="9" nillable="true" ma:displayName="Subsection" ma:description="Subsection of the item" ma:internalName="Subsection">
      <xsd:simpleType>
        <xsd:restriction base="dms:Text">
          <xsd:maxLength value="255"/>
        </xsd:restriction>
      </xsd:simpleType>
    </xsd:element>
    <xsd:element name="SubSubSection" ma:index="10" nillable="true" ma:displayName="SubSubSection" ma:internalName="SubSubSection">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4" elementFormDefault="qualified">
    <xsd:import namespace="http://schemas.microsoft.com/office/2006/documentManagement/types"/>
    <xsd:import namespace="http://schemas.microsoft.com/office/infopath/2007/PartnerControls"/>
    <xsd:element name="IconOverlay" ma:index="11" nillable="true" ma:displayName="IconOverlay" ma:hidden="true" ma:internalName="IconOverlay">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ubSubSection xmlns="b98c0929-fd0c-4e46-8d7d-9769e3a9cd0b" xsi:nil="true"/>
    <IconOverlay xmlns="http://schemas.microsoft.com/sharepoint/v4" xsi:nil="true"/>
    <Subsection xmlns="b98c0929-fd0c-4e46-8d7d-9769e3a9cd0b" xsi:nil="true"/>
    <Section xmlns="b98c0929-fd0c-4e46-8d7d-9769e3a9cd0b">Power Point</Section>
  </documentManagement>
</p:properties>
</file>

<file path=customXml/itemProps1.xml><?xml version="1.0" encoding="utf-8"?>
<ds:datastoreItem xmlns:ds="http://schemas.openxmlformats.org/officeDocument/2006/customXml" ds:itemID="{05C4EBF4-62CE-4674-94C3-145D2E0F3DDC}">
  <ds:schemaRefs>
    <ds:schemaRef ds:uri="http://schemas.microsoft.com/sharepoint/v3/contenttype/forms"/>
  </ds:schemaRefs>
</ds:datastoreItem>
</file>

<file path=customXml/itemProps2.xml><?xml version="1.0" encoding="utf-8"?>
<ds:datastoreItem xmlns:ds="http://schemas.openxmlformats.org/officeDocument/2006/customXml" ds:itemID="{2B7FDDEF-DAAE-4342-B2F9-1705579BA4A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98c0929-fd0c-4e46-8d7d-9769e3a9cd0b"/>
    <ds:schemaRef ds:uri="http://schemas.microsoft.com/sharepoint/v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038479E-E269-414E-9AAC-A4D237FAB0C3}">
  <ds:schemaRefs>
    <ds:schemaRef ds:uri="http://schemas.microsoft.com/office/2006/documentManagement/types"/>
    <ds:schemaRef ds:uri="http://www.w3.org/XML/1998/namespace"/>
    <ds:schemaRef ds:uri="http://schemas.microsoft.com/office/infopath/2007/PartnerControls"/>
    <ds:schemaRef ds:uri="http://purl.org/dc/elements/1.1/"/>
    <ds:schemaRef ds:uri="http://schemas.microsoft.com/office/2006/metadata/properties"/>
    <ds:schemaRef ds:uri="http://purl.org/dc/terms/"/>
    <ds:schemaRef ds:uri="http://schemas.microsoft.com/sharepoint/v4"/>
    <ds:schemaRef ds:uri="http://schemas.openxmlformats.org/package/2006/metadata/core-properties"/>
    <ds:schemaRef ds:uri="b98c0929-fd0c-4e46-8d7d-9769e3a9cd0b"/>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Datalogic Template 2017 - senza tagline</Template>
  <TotalTime>0</TotalTime>
  <Words>507</Words>
  <Application>Microsoft Office PowerPoint</Application>
  <PresentationFormat>On-screen Show (4:3)</PresentationFormat>
  <Paragraphs>132</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Datalogic Template 2017 - senza tagline</vt:lpstr>
      <vt:lpstr>Config Generator Demo 2</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subject>PPT template</dc:subject>
  <dc:creator/>
  <cp:lastModifiedBy/>
  <cp:revision>1</cp:revision>
  <dcterms:created xsi:type="dcterms:W3CDTF">2017-05-25T10:32:01Z</dcterms:created>
  <dcterms:modified xsi:type="dcterms:W3CDTF">2018-03-13T12:52:06Z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0x0101009FE0DD3713091647B01556D05A19F897</vt:lpwstr>
  </property>
</Properties>
</file>